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83" r:id="rId3"/>
    <p:sldId id="278" r:id="rId4"/>
    <p:sldId id="284" r:id="rId5"/>
    <p:sldId id="259" r:id="rId6"/>
    <p:sldId id="277" r:id="rId7"/>
    <p:sldId id="276" r:id="rId8"/>
    <p:sldId id="275" r:id="rId9"/>
    <p:sldId id="274" r:id="rId10"/>
    <p:sldId id="270" r:id="rId11"/>
    <p:sldId id="279" r:id="rId12"/>
    <p:sldId id="280" r:id="rId13"/>
    <p:sldId id="281" r:id="rId14"/>
    <p:sldId id="282" r:id="rId15"/>
    <p:sldId id="285" r:id="rId1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5" autoAdjust="0"/>
    <p:restoredTop sz="71478" autoAdjust="0"/>
  </p:normalViewPr>
  <p:slideViewPr>
    <p:cSldViewPr snapToGrid="0">
      <p:cViewPr varScale="1">
        <p:scale>
          <a:sx n="92" d="100"/>
          <a:sy n="92" d="100"/>
        </p:scale>
        <p:origin x="84" y="8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DC491DD-9206-495B-98D5-59E65735021E}" type="datetimeFigureOut">
              <a:rPr lang="en-US" smtClean="0"/>
              <a:t>2/1/2024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0CE17A7-BAC8-4D8C-85E2-137F3EE46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98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23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240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25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352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35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4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7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407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1423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65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444444"/>
              </a:solidFill>
              <a:latin typeface="Roboto-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60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02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081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42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fontAlgn="base"/>
            <a:endParaRPr lang="en-US" b="0" i="0" dirty="0">
              <a:solidFill>
                <a:srgbClr val="000000"/>
              </a:solidFill>
              <a:effectLst/>
              <a:latin typeface="Noto Sans" panose="020B0502040504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CE17A7-BAC8-4D8C-85E2-137F3EE468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5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1DB7F21-24A0-F665-096C-9C1F6B6F5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47739" y="2275024"/>
            <a:ext cx="6494288" cy="42818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BC0638-ADB1-1589-4F63-522ABD4BE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355" y="706438"/>
            <a:ext cx="10873669" cy="1568586"/>
          </a:xfrm>
          <a:noFill/>
        </p:spPr>
        <p:txBody>
          <a:bodyPr lIns="91440" tIns="91440" rIns="91440" bIns="91440" anchor="b">
            <a:normAutofit/>
          </a:bodyPr>
          <a:lstStyle>
            <a:lvl1pPr algn="l">
              <a:defRPr sz="4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418C1B-8967-1BD3-A0F1-0A7ACF8AD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356" y="2468393"/>
            <a:ext cx="5204572" cy="1655762"/>
          </a:xfrm>
        </p:spPr>
        <p:txBody>
          <a:bodyPr/>
          <a:lstStyle>
            <a:lvl1pPr marL="0" indent="0" algn="l">
              <a:buNone/>
              <a:defRPr sz="2400" b="0" i="1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5FC58-9CF5-1C03-0C97-9A4939B04A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56356" y="431752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9216B883-31CB-4415-8F78-CCD18A27A5E4}" type="datetimeFigureOut">
              <a:rPr lang="en-US" smtClean="0"/>
              <a:pPr/>
              <a:t>2/1/2024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3E3CD0-5D67-67F1-A03A-3B18C8B6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E80-6872-4272-99AB-47DA38E22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99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9E5D2-7B1F-FCB6-36CE-DE45FB006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0803"/>
            <a:ext cx="10515600" cy="3783419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918F6-7DCD-4C2F-272A-0B5840C5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E80-6872-4272-99AB-47DA38E22CF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15401C-26D0-DF91-7EE0-C3D6A3CC8171}"/>
              </a:ext>
            </a:extLst>
          </p:cNvPr>
          <p:cNvSpPr/>
          <p:nvPr userDrawn="1"/>
        </p:nvSpPr>
        <p:spPr>
          <a:xfrm>
            <a:off x="2223911" y="6352156"/>
            <a:ext cx="9129889" cy="36512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AD968FE7-C957-B92A-398E-A999F4477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719"/>
            <a:ext cx="11353800" cy="650875"/>
          </a:xfrm>
          <a:prstGeom prst="rect">
            <a:avLst/>
          </a:prstGeom>
          <a:solidFill>
            <a:schemeClr val="accent5"/>
          </a:solidFill>
        </p:spPr>
        <p:txBody>
          <a:bodyPr vert="horz" lIns="822960" tIns="45720" rIns="5486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977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918F6-7DCD-4C2F-272A-0B5840C5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E80-6872-4272-99AB-47DA38E22CF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EAF53D12-D819-15F9-D441-A7AD4194B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719"/>
            <a:ext cx="11353800" cy="650875"/>
          </a:xfrm>
          <a:prstGeom prst="rect">
            <a:avLst/>
          </a:prstGeom>
          <a:solidFill>
            <a:schemeClr val="accent5"/>
          </a:solidFill>
        </p:spPr>
        <p:txBody>
          <a:bodyPr vert="horz" lIns="822960" tIns="45720" rIns="5486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47F9348-19BF-047B-82CE-68E315495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490" y="1080557"/>
            <a:ext cx="10515600" cy="511175"/>
          </a:xfrm>
        </p:spPr>
        <p:txBody>
          <a:bodyPr/>
          <a:lstStyle>
            <a:lvl1pPr marL="0" indent="0">
              <a:buNone/>
              <a:defRPr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6A8D0543-1BA0-AA26-45BB-A2E93E2A41B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49490" y="1707091"/>
            <a:ext cx="10515600" cy="321486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730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B74C-E2C4-6476-2D6C-BE01B32E8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4BC60-9956-6909-6A15-CD001048D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E80-6872-4272-99AB-47DA38E22CF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DF21EE2-9752-ABDF-2B58-ED0E7A1E6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936"/>
            <a:ext cx="5094112" cy="51117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FDB91F0-BED0-C624-51F4-802D33C0818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0" y="2034470"/>
            <a:ext cx="5094112" cy="321486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6960C4C-E263-45AA-5895-0F26CBF220E4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59688" y="1407936"/>
            <a:ext cx="5094112" cy="511175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46200A5-42A5-B751-F26A-5153F4C56410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259688" y="2034470"/>
            <a:ext cx="5094112" cy="3214863"/>
          </a:xfrm>
        </p:spPr>
        <p:txBody>
          <a:bodyPr>
            <a:normAutofit/>
          </a:bodyPr>
          <a:lstStyle>
            <a:lvl1pPr marL="0" indent="0">
              <a:buNone/>
              <a:defRPr sz="1600" b="0"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187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F6CF2-94C6-E2AF-4E11-3CF0E272B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BAACB1-7195-4218-A212-548D8B77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E80-6872-4272-99AB-47DA38E22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CE731-E48A-0D20-0628-E232CB18B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E80-6872-4272-99AB-47DA38E22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6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14D9D-5824-2C2F-1822-8A16237E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4772025" cy="14557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1455A-42DA-AE4D-8642-9319DE4BC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B06188-9FA8-1681-15B9-405191387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400300"/>
            <a:ext cx="3932237" cy="34686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792DB-E226-B15F-2F39-A6D998031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3EE80-6872-4272-99AB-47DA38E22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9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05C35F-4A3C-BE6E-A2D0-AD30FD10F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0719"/>
            <a:ext cx="11353800" cy="650875"/>
          </a:xfrm>
          <a:prstGeom prst="rect">
            <a:avLst/>
          </a:prstGeom>
          <a:solidFill>
            <a:schemeClr val="accent5"/>
          </a:solidFill>
        </p:spPr>
        <p:txBody>
          <a:bodyPr vert="horz" lIns="822960" tIns="45720" rIns="5486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B66A4-A592-2937-2721-93F3039D1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149825"/>
            <a:ext cx="10515600" cy="37834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39292-6B68-B93C-1B58-45EAEFA4F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5644" y="6356350"/>
            <a:ext cx="4854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93EE80-6872-4272-99AB-47DA38E22CF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79EB5F6-9A52-37C8-D8E6-57F588E0CDE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70934" y="5865744"/>
            <a:ext cx="1676634" cy="981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190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4" r:id="rId5"/>
    <p:sldLayoutId id="2147483655" r:id="rId6"/>
    <p:sldLayoutId id="214748365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04E86-C821-10A2-7598-CD220345A9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District of Columbia </a:t>
            </a:r>
            <a:br>
              <a:rPr lang="en-US" dirty="0"/>
            </a:br>
            <a:r>
              <a:rPr lang="en-US" dirty="0"/>
              <a:t>Commission on Climate Change &amp; Resiliency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Annual Strategy Retreat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B5D4B-4F8B-5796-271D-4B015D80E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2, 2024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5667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DCCCR Highlights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December 14 – Quarterly Meeting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0636243" cy="4505815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DC Green Food Purchasing Program </a:t>
            </a:r>
          </a:p>
          <a:p>
            <a:r>
              <a:rPr lang="en-US" sz="2800" dirty="0"/>
              <a:t>	Alyssa Wooden, DOEE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Climate Change &amp; Mental Health </a:t>
            </a:r>
          </a:p>
          <a:p>
            <a:r>
              <a:rPr lang="en-US" sz="2800" dirty="0"/>
              <a:t>	Howard Kurtzman, Climate Psychiatry Alliance &amp; Climate 	Psychology Alliance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Formation of a DC Youth Advisory Council </a:t>
            </a:r>
          </a:p>
          <a:p>
            <a:r>
              <a:rPr lang="en-US" sz="2800" dirty="0"/>
              <a:t>	Karen Sistrunk, Office of the People’s Counsel</a:t>
            </a:r>
          </a:p>
          <a:p>
            <a:r>
              <a:rPr lang="en-US" sz="2800" dirty="0"/>
              <a:t>	Minnie Quartey Annan, Boys &amp; Girls Club of Greater Washington 	Julie Lawson, DOEE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Heavy Duty Fleet Vehicle Conversions </a:t>
            </a:r>
          </a:p>
          <a:p>
            <a:r>
              <a:rPr lang="en-US" sz="2800" dirty="0"/>
              <a:t>	Maureen Holman, DC Water</a:t>
            </a:r>
          </a:p>
          <a:p>
            <a:r>
              <a:rPr lang="en-US" sz="2800" dirty="0"/>
              <a:t>	Kevin Bryan, </a:t>
            </a:r>
            <a:r>
              <a:rPr lang="en-US" sz="2800" dirty="0" err="1"/>
              <a:t>Equnival</a:t>
            </a:r>
            <a:r>
              <a:rPr lang="en-US" sz="2800" dirty="0"/>
              <a:t> Partners</a:t>
            </a:r>
          </a:p>
        </p:txBody>
      </p:sp>
    </p:spTree>
    <p:extLst>
      <p:ext uri="{BB962C8B-B14F-4D97-AF65-F5344CB8AC3E}">
        <p14:creationId xmlns:p14="http://schemas.microsoft.com/office/powerpoint/2010/main" val="1910752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DCCCCR Draft Agendas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March 14 – Quarterly Meeting – DRAFT 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8964051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Vehicle emission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EV charging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403024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DCCCCR Draft Agendas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June 13 – Quarterly Meeting – DRAFT 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8964051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1104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DCCCCR Draft Agendas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761757" cy="511175"/>
          </a:xfrm>
        </p:spPr>
        <p:txBody>
          <a:bodyPr>
            <a:noAutofit/>
          </a:bodyPr>
          <a:lstStyle/>
          <a:p>
            <a:r>
              <a:rPr lang="en-US" sz="3200" dirty="0"/>
              <a:t>September 12 – Quarterly Meeting – DRAFT 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8964051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553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2024 DCCCCR Draft Agendas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December 12 – Quarterly Meeting – DRAFT AGENDA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8964051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62463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04E86-C821-10A2-7598-CD220345A9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District of Columbia </a:t>
            </a:r>
            <a:br>
              <a:rPr lang="en-US" dirty="0"/>
            </a:br>
            <a:r>
              <a:rPr lang="en-US" dirty="0"/>
              <a:t>Commission on Climate Change &amp; Resiliency</a:t>
            </a:r>
            <a:br>
              <a:rPr lang="en-US" dirty="0"/>
            </a:br>
            <a:r>
              <a:rPr lang="en-US" dirty="0">
                <a:solidFill>
                  <a:schemeClr val="accent1"/>
                </a:solidFill>
              </a:rPr>
              <a:t>Annual Strategy Retreat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B5D4B-4F8B-5796-271D-4B015D80E7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2, 2024</a:t>
            </a:r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904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Agenda: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0549533" cy="4505815"/>
          </a:xfrm>
        </p:spPr>
        <p:txBody>
          <a:bodyPr>
            <a:normAutofit/>
          </a:bodyPr>
          <a:lstStyle/>
          <a:p>
            <a:pPr marL="514350" indent="-514350">
              <a:buAutoNum type="arabicPlain" startAt="900"/>
            </a:pPr>
            <a:r>
              <a:rPr lang="en-US" sz="2800" dirty="0"/>
              <a:t> 		Welcome &amp; Reflections</a:t>
            </a:r>
          </a:p>
          <a:p>
            <a:pPr marL="514350" indent="-514350">
              <a:buAutoNum type="arabicPlain" startAt="930"/>
            </a:pPr>
            <a:r>
              <a:rPr lang="en-US" sz="2800" dirty="0"/>
              <a:t> 		Councilmember Charles Allen</a:t>
            </a:r>
          </a:p>
          <a:p>
            <a:pPr marL="514350" indent="-514350">
              <a:buAutoNum type="arabicPlain" startAt="1000"/>
            </a:pPr>
            <a:r>
              <a:rPr lang="en-US" sz="2800" dirty="0"/>
              <a:t> 		Reflections: Kate Johnson, C40</a:t>
            </a:r>
          </a:p>
          <a:p>
            <a:pPr marL="514350" indent="-514350">
              <a:buAutoNum type="arabicPlain" startAt="1015"/>
            </a:pPr>
            <a:r>
              <a:rPr lang="en-US" sz="2800" dirty="0"/>
              <a:t> 		Reality Check: 2019, 2022, 2025 &gt; 2030, 2045, 2050</a:t>
            </a:r>
          </a:p>
          <a:p>
            <a:pPr marL="514350" indent="-514350">
              <a:buAutoNum type="arabicPlain" startAt="1045"/>
            </a:pPr>
            <a:r>
              <a:rPr lang="en-US" sz="2800" dirty="0"/>
              <a:t> 		2025 Report</a:t>
            </a:r>
          </a:p>
          <a:p>
            <a:pPr marL="514350" indent="-514350">
              <a:buAutoNum type="arabicPlain" startAt="1100"/>
            </a:pPr>
            <a:r>
              <a:rPr lang="en-US" sz="2800" dirty="0"/>
              <a:t> 		2024 Meeting Agendas</a:t>
            </a:r>
          </a:p>
          <a:p>
            <a:r>
              <a:rPr lang="en-US" sz="2800" dirty="0"/>
              <a:t>1130 		Adjourn</a:t>
            </a:r>
          </a:p>
        </p:txBody>
      </p:sp>
    </p:spTree>
    <p:extLst>
      <p:ext uri="{BB962C8B-B14F-4D97-AF65-F5344CB8AC3E}">
        <p14:creationId xmlns:p14="http://schemas.microsoft.com/office/powerpoint/2010/main" val="78286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Milestones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694134" cy="511175"/>
          </a:xfrm>
        </p:spPr>
        <p:txBody>
          <a:bodyPr>
            <a:noAutofit/>
          </a:bodyPr>
          <a:lstStyle/>
          <a:p>
            <a:r>
              <a:rPr lang="en-US" sz="3200" dirty="0"/>
              <a:t>Select </a:t>
            </a:r>
            <a:r>
              <a:rPr lang="en-US" sz="3200" u="sng" dirty="0"/>
              <a:t>Global</a:t>
            </a:r>
            <a:r>
              <a:rPr lang="en-US" sz="3200" dirty="0"/>
              <a:t> Milestones &amp; Trends (Not Comprehensive)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0549533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COP28 &amp; U.S. National Climate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Earth’s Warmest Year on Record (NOAA)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Atmospheric CO2: 424 ppm (NOAA)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Ocean Warming &amp; Wildfire Smoke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Heatwaves &amp; Floods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Climate Migration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European Gas Crisis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High Interest Rates &gt; Clean Energy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9985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Milestones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2023 DC Milestones: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1353800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Mayor Bowser released 2045 Carbon Free DC at COP28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Reports: DC Flood Task Force &amp; DC Green Food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Greener Government Buildings Act Implementation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Kick-off: Clean Energy DC 2.0, Sustainable DC 3.0, Downtown Action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Rhode Island Avenue Floods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Northeast Boundary Tunnel 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Wildfire Smoke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00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DCCCR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8E760-96D7-A70F-BD28-EBDAEDB2D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239" y="1407936"/>
            <a:ext cx="10733561" cy="51117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CCCR External Engagement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A53A8-9A93-6BB0-055F-DCA3BD11C27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238" y="2034470"/>
            <a:ext cx="10733561" cy="4028002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DC Youth Summit (OPC)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Flood Task Force &amp; CEDC 2.0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Greenbuild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Southwest Neighborhood Assembly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Downtown Action Agenda Steering Committee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UN Conference of Parties (COP 28)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DC Water Northeast Boundary Tunnel Ribbon Cutting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Heavy Duty Vehicle Fuel Transition Stakeholder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Chesapeake Bay Foundation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995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DCCCR Highlights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January 20 – Strategy Meeting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0896374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Address from Councilmember Allen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Embedding climate priorities in planning and investment decisions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Resilience Hub program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2908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DCCCR Highlights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March 9 – Quarterly Meeting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0518002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err="1"/>
              <a:t>moveDC</a:t>
            </a:r>
            <a:r>
              <a:rPr lang="en-US" sz="2800" dirty="0"/>
              <a:t> – Madeline </a:t>
            </a:r>
            <a:r>
              <a:rPr lang="en-US" sz="2800" dirty="0" err="1"/>
              <a:t>Hairfield</a:t>
            </a:r>
            <a:r>
              <a:rPr lang="en-US" sz="2800" dirty="0"/>
              <a:t>, DDOT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FEMA Funding and Scoping Projects – Melissa Deas, HSEMA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72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DCCCR Highlights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June 8 – Quarterly Meeting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0381367" cy="450581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Public Service Commission Overview &amp; Updates </a:t>
            </a:r>
          </a:p>
          <a:p>
            <a:r>
              <a:rPr lang="en-US" sz="2800" dirty="0"/>
              <a:t>	Danielle </a:t>
            </a:r>
            <a:r>
              <a:rPr lang="en-US" sz="2800" dirty="0" err="1"/>
              <a:t>Gurkin</a:t>
            </a:r>
            <a:r>
              <a:rPr lang="en-US" sz="2800" dirty="0"/>
              <a:t>, PSC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BEPS Updates </a:t>
            </a:r>
          </a:p>
          <a:p>
            <a:r>
              <a:rPr lang="en-US" sz="2800" dirty="0"/>
              <a:t>	Katie </a:t>
            </a:r>
            <a:r>
              <a:rPr lang="en-US" sz="2800" dirty="0" err="1"/>
              <a:t>Bergfeld</a:t>
            </a:r>
            <a:r>
              <a:rPr lang="en-US" sz="2800" dirty="0"/>
              <a:t>, DOEE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Clean Energy DC 2.0 </a:t>
            </a:r>
          </a:p>
          <a:p>
            <a:r>
              <a:rPr lang="en-US" sz="2800" dirty="0"/>
              <a:t>	Jamie Donovan, DOEE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Commercial Buildings in a Post-Pandemic Marketplace </a:t>
            </a:r>
          </a:p>
          <a:p>
            <a:r>
              <a:rPr lang="en-US" sz="2800" dirty="0"/>
              <a:t>	Theresa </a:t>
            </a:r>
            <a:r>
              <a:rPr lang="en-US" sz="2800" dirty="0" err="1"/>
              <a:t>Backhus</a:t>
            </a:r>
            <a:r>
              <a:rPr lang="en-US" sz="2800" dirty="0"/>
              <a:t>, Building Innovation Hub</a:t>
            </a:r>
          </a:p>
          <a:p>
            <a:r>
              <a:rPr lang="en-US" sz="2800" dirty="0"/>
              <a:t>	Andrea Foss, Steven Winter Associates</a:t>
            </a:r>
          </a:p>
        </p:txBody>
      </p:sp>
    </p:spTree>
    <p:extLst>
      <p:ext uri="{BB962C8B-B14F-4D97-AF65-F5344CB8AC3E}">
        <p14:creationId xmlns:p14="http://schemas.microsoft.com/office/powerpoint/2010/main" val="33665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A7816-7362-A2D9-9B2B-378DB32A1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2023 DCCCR Highlights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7207FB-A3F4-FCC5-812D-C2ACFBF38221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17557" y="1116522"/>
            <a:ext cx="9075693" cy="511175"/>
          </a:xfrm>
        </p:spPr>
        <p:txBody>
          <a:bodyPr>
            <a:noAutofit/>
          </a:bodyPr>
          <a:lstStyle/>
          <a:p>
            <a:r>
              <a:rPr lang="en-US" sz="3200" dirty="0"/>
              <a:t>September 14 – Quarterly Meeting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98B1B5-B538-FA4C-EAE3-23BBE5697CA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17557" y="1827135"/>
            <a:ext cx="10087077" cy="450581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Commissioner Richard Beverly, Public Service Commission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HSEMA’s Role in Coordinating Responses</a:t>
            </a:r>
          </a:p>
          <a:p>
            <a:r>
              <a:rPr lang="en-US" sz="2800" dirty="0"/>
              <a:t>	Melissa Deas, HSEMA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Green Building Advisory Council’s Embodied Carbon Policy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Anica</a:t>
            </a:r>
            <a:r>
              <a:rPr lang="en-US" sz="2800" dirty="0"/>
              <a:t> </a:t>
            </a:r>
            <a:r>
              <a:rPr lang="en-US" sz="2800" dirty="0" err="1"/>
              <a:t>Landreneau</a:t>
            </a:r>
            <a:r>
              <a:rPr lang="en-US" sz="2800" dirty="0"/>
              <a:t>, GBAC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Sustainable DC Progress &amp; Updates </a:t>
            </a:r>
          </a:p>
          <a:p>
            <a:r>
              <a:rPr lang="en-US" sz="2800" dirty="0"/>
              <a:t>	</a:t>
            </a:r>
            <a:r>
              <a:rPr lang="en-US" sz="2800" dirty="0" err="1"/>
              <a:t>Oana</a:t>
            </a:r>
            <a:r>
              <a:rPr lang="en-US" sz="2800" dirty="0"/>
              <a:t> </a:t>
            </a:r>
            <a:r>
              <a:rPr lang="en-US" sz="2800" dirty="0" err="1"/>
              <a:t>Leahu-Aluas</a:t>
            </a:r>
            <a:r>
              <a:rPr lang="en-US" sz="2800" dirty="0"/>
              <a:t>, DOEE</a:t>
            </a:r>
          </a:p>
        </p:txBody>
      </p:sp>
    </p:spTree>
    <p:extLst>
      <p:ext uri="{BB962C8B-B14F-4D97-AF65-F5344CB8AC3E}">
        <p14:creationId xmlns:p14="http://schemas.microsoft.com/office/powerpoint/2010/main" val="1100797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ysClr val="windowText" lastClr="000000"/>
      </a:dk1>
      <a:lt1>
        <a:sysClr val="window" lastClr="FFFFFF"/>
      </a:lt1>
      <a:dk2>
        <a:srgbClr val="363F45"/>
      </a:dk2>
      <a:lt2>
        <a:srgbClr val="E7E6E6"/>
      </a:lt2>
      <a:accent1>
        <a:srgbClr val="4472C4"/>
      </a:accent1>
      <a:accent2>
        <a:srgbClr val="F47723"/>
      </a:accent2>
      <a:accent3>
        <a:srgbClr val="A5A5A5"/>
      </a:accent3>
      <a:accent4>
        <a:srgbClr val="FDC60A"/>
      </a:accent4>
      <a:accent5>
        <a:srgbClr val="00A652"/>
      </a:accent5>
      <a:accent6>
        <a:srgbClr val="E81C24"/>
      </a:accent6>
      <a:hlink>
        <a:srgbClr val="0563C1"/>
      </a:hlink>
      <a:folHlink>
        <a:srgbClr val="954F72"/>
      </a:folHlink>
    </a:clrScheme>
    <a:fontScheme name="Custom 1">
      <a:majorFont>
        <a:latin typeface="Ubuntu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5"/>
        </a:solidFill>
      </a:spPr>
      <a:bodyPr vert="horz" lIns="822960" tIns="45720" rIns="548640" bIns="45720" rtlCol="0" anchor="ctr">
        <a:norm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21140</TotalTime>
  <Words>562</Words>
  <Application>Microsoft Office PowerPoint</Application>
  <PresentationFormat>Widescreen</PresentationFormat>
  <Paragraphs>111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Noto Sans</vt:lpstr>
      <vt:lpstr>Open Sans</vt:lpstr>
      <vt:lpstr>Roboto-Regular</vt:lpstr>
      <vt:lpstr>Ubuntu</vt:lpstr>
      <vt:lpstr>Office Theme</vt:lpstr>
      <vt:lpstr>District of Columbia  Commission on Climate Change &amp; Resiliency Annual Strategy Retreat</vt:lpstr>
      <vt:lpstr>Meeting Agenda</vt:lpstr>
      <vt:lpstr>2023 Milestones</vt:lpstr>
      <vt:lpstr>2023 Milestones</vt:lpstr>
      <vt:lpstr>2023 DCCCR Highlights</vt:lpstr>
      <vt:lpstr>2023 DCCCR Highlights</vt:lpstr>
      <vt:lpstr>2023 DCCCR Highlights</vt:lpstr>
      <vt:lpstr>2023 DCCCR Highlights</vt:lpstr>
      <vt:lpstr>2023 DCCCR Highlights</vt:lpstr>
      <vt:lpstr>2023 DCCCR Highlights</vt:lpstr>
      <vt:lpstr>2024 DCCCCR Draft Agendas</vt:lpstr>
      <vt:lpstr>2024 DCCCCR Draft Agendas</vt:lpstr>
      <vt:lpstr>2024 DCCCCR Draft Agendas</vt:lpstr>
      <vt:lpstr>2024 DCCCCR Draft Agendas</vt:lpstr>
      <vt:lpstr>District of Columbia  Commission on Climate Change &amp; Resiliency Annual Strategy Retreat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Garnaas-Holmes, Erin (DOEE)</dc:creator>
  <cp:lastModifiedBy>Uwe Brandes</cp:lastModifiedBy>
  <cp:revision>46</cp:revision>
  <cp:lastPrinted>2023-03-09T19:06:22Z</cp:lastPrinted>
  <dcterms:created xsi:type="dcterms:W3CDTF">2022-08-25T20:20:51Z</dcterms:created>
  <dcterms:modified xsi:type="dcterms:W3CDTF">2024-02-01T22:46:31Z</dcterms:modified>
</cp:coreProperties>
</file>