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8" r:id="rId1"/>
    <p:sldMasterId id="2147483648" r:id="rId2"/>
  </p:sldMasterIdLst>
  <p:notesMasterIdLst>
    <p:notesMasterId r:id="rId13"/>
  </p:notesMasterIdLst>
  <p:sldIdLst>
    <p:sldId id="256" r:id="rId3"/>
    <p:sldId id="274" r:id="rId4"/>
    <p:sldId id="276" r:id="rId5"/>
    <p:sldId id="269" r:id="rId6"/>
    <p:sldId id="279" r:id="rId7"/>
    <p:sldId id="310" r:id="rId8"/>
    <p:sldId id="318" r:id="rId9"/>
    <p:sldId id="315" r:id="rId10"/>
    <p:sldId id="319" r:id="rId11"/>
    <p:sldId id="31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a:srgbClr val="248C43"/>
    <a:srgbClr val="225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75718" autoAdjust="0"/>
  </p:normalViewPr>
  <p:slideViewPr>
    <p:cSldViewPr>
      <p:cViewPr varScale="1">
        <p:scale>
          <a:sx n="47" d="100"/>
          <a:sy n="47" d="100"/>
        </p:scale>
        <p:origin x="186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dcgovict-my.sharepoint.com/personal/thomas_farley_doh_dc_gov/Documents/Epi%20stats%20DC/Leading%20causes%20of%20death%20DC%20and%20U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4"/>
          <c:order val="0"/>
          <c:tx>
            <c:strRef>
              <c:f>'From CDC Wonder'!$I$3</c:f>
              <c:strCache>
                <c:ptCount val="1"/>
                <c:pt idx="0">
                  <c:v>Deaths</c:v>
                </c:pt>
              </c:strCache>
            </c:strRef>
          </c:tx>
          <c:spPr>
            <a:solidFill>
              <a:srgbClr val="BD1E24"/>
            </a:solidFill>
            <a:ln>
              <a:noFill/>
            </a:ln>
            <a:effectLst/>
          </c:spPr>
          <c:invertIfNegative val="0"/>
          <c:cat>
            <c:strRef>
              <c:f>'From CDC Wonder'!$D$4:$D$14</c:f>
              <c:strCache>
                <c:ptCount val="11"/>
                <c:pt idx="0">
                  <c:v>Alzheimer's disease</c:v>
                </c:pt>
                <c:pt idx="1">
                  <c:v>Influenza and pneumonia</c:v>
                </c:pt>
                <c:pt idx="2">
                  <c:v>Hypertension and HCVD</c:v>
                </c:pt>
                <c:pt idx="3">
                  <c:v>Chronic lung disease</c:v>
                </c:pt>
                <c:pt idx="4">
                  <c:v>Diabetes</c:v>
                </c:pt>
                <c:pt idx="5">
                  <c:v>Homicide</c:v>
                </c:pt>
                <c:pt idx="6">
                  <c:v>Stroke</c:v>
                </c:pt>
                <c:pt idx="7">
                  <c:v>Unintentional injuries</c:v>
                </c:pt>
                <c:pt idx="8">
                  <c:v>COVID-19</c:v>
                </c:pt>
                <c:pt idx="9">
                  <c:v>Cancer</c:v>
                </c:pt>
                <c:pt idx="10">
                  <c:v>Heart disease</c:v>
                </c:pt>
              </c:strCache>
            </c:strRef>
          </c:cat>
          <c:val>
            <c:numRef>
              <c:f>'From CDC Wonder'!$I$4:$I$14</c:f>
              <c:numCache>
                <c:formatCode>General</c:formatCode>
                <c:ptCount val="11"/>
                <c:pt idx="0">
                  <c:v>88</c:v>
                </c:pt>
                <c:pt idx="1">
                  <c:v>89</c:v>
                </c:pt>
                <c:pt idx="2">
                  <c:v>109</c:v>
                </c:pt>
                <c:pt idx="3">
                  <c:v>150</c:v>
                </c:pt>
                <c:pt idx="4">
                  <c:v>173</c:v>
                </c:pt>
                <c:pt idx="5">
                  <c:v>187</c:v>
                </c:pt>
                <c:pt idx="6">
                  <c:v>271</c:v>
                </c:pt>
                <c:pt idx="7">
                  <c:v>563</c:v>
                </c:pt>
                <c:pt idx="8">
                  <c:v>831</c:v>
                </c:pt>
                <c:pt idx="9">
                  <c:v>984</c:v>
                </c:pt>
                <c:pt idx="10">
                  <c:v>1350</c:v>
                </c:pt>
              </c:numCache>
            </c:numRef>
          </c:val>
          <c:extLst>
            <c:ext xmlns:c16="http://schemas.microsoft.com/office/drawing/2014/chart" uri="{C3380CC4-5D6E-409C-BE32-E72D297353CC}">
              <c16:uniqueId val="{00000000-D39C-4A5D-BB1A-B58F909BED4E}"/>
            </c:ext>
          </c:extLst>
        </c:ser>
        <c:dLbls>
          <c:showLegendKey val="0"/>
          <c:showVal val="0"/>
          <c:showCatName val="0"/>
          <c:showSerName val="0"/>
          <c:showPercent val="0"/>
          <c:showBubbleSize val="0"/>
        </c:dLbls>
        <c:gapWidth val="182"/>
        <c:axId val="1228217536"/>
        <c:axId val="1228218368"/>
      </c:barChart>
      <c:catAx>
        <c:axId val="1228217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228218368"/>
        <c:crosses val="autoZero"/>
        <c:auto val="1"/>
        <c:lblAlgn val="ctr"/>
        <c:lblOffset val="100"/>
        <c:noMultiLvlLbl val="0"/>
      </c:catAx>
      <c:valAx>
        <c:axId val="12282183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dirty="0"/>
                  <a:t>Deaths in 2020</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28217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8A6F2-DD5C-40E5-87F8-C2DF158C5A72}" type="datetimeFigureOut">
              <a:rPr lang="en-US" smtClean="0"/>
              <a:t>12/6/2023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136BD-7B79-450C-81E8-22F777A14C5E}" type="slidenum">
              <a:rPr lang="en-US" smtClean="0"/>
              <a:t>‹#›</a:t>
            </a:fld>
            <a:endParaRPr lang="en-US" dirty="0"/>
          </a:p>
        </p:txBody>
      </p:sp>
    </p:spTree>
    <p:extLst>
      <p:ext uri="{BB962C8B-B14F-4D97-AF65-F5344CB8AC3E}">
        <p14:creationId xmlns:p14="http://schemas.microsoft.com/office/powerpoint/2010/main" val="543015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a:t>Law applies to food purchases over $10,000, so we looked at agencies that purchased at least $10,000 worth of food in the baseline year – DCPS and DOC</a:t>
            </a:r>
          </a:p>
          <a:p>
            <a:pPr>
              <a:buFont typeface="Arial" pitchFamily="34" charset="0"/>
              <a:buNone/>
            </a:pPr>
            <a:endParaRPr lang="en-US" dirty="0"/>
          </a:p>
          <a:p>
            <a:pPr>
              <a:buFont typeface="Arial" pitchFamily="34" charset="0"/>
              <a:buNone/>
            </a:pPr>
            <a:r>
              <a:rPr lang="en-US" dirty="0"/>
              <a:t>These targets align with the target set by the </a:t>
            </a:r>
            <a:r>
              <a:rPr lang="en-US" dirty="0" err="1"/>
              <a:t>Coolfood</a:t>
            </a:r>
            <a:r>
              <a:rPr lang="en-US" dirty="0"/>
              <a:t> pledge, which is an initiative of the World Resources Institute in which organizations sign on and commit to reducing their GHG emissions. About 60 organizations, including DC as well as other cities, universities, healthcare organizations, and corporations, have signed the pledge.</a:t>
            </a:r>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0502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a:t>WRI also helps DC track its food-related emissions. Each year, DOEE calculates the number of pounds of each category of food purchased by each covered agency, inputs the numbers into this tracking sheet, and submits it to WRI.</a:t>
            </a:r>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851161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cs typeface="Calibri"/>
              </a:rPr>
              <a:t>The chart on the left shows the District’s food purchases by weight, broken down by category – of the 2,600 tons purchased, fruits &amp; veg is the largest category, followed by dairy, grains and poultry</a:t>
            </a:r>
          </a:p>
          <a:p>
            <a:endParaRPr lang="en-US" dirty="0">
              <a:cs typeface="Calibri"/>
            </a:endParaRPr>
          </a:p>
          <a:p>
            <a:r>
              <a:rPr lang="en-US" dirty="0">
                <a:cs typeface="Calibri"/>
              </a:rPr>
              <a:t>The right chart shows GHG emissions associated with each food category – even though red meat was only 2% of purchases, it caused 36% of emissions.</a:t>
            </a:r>
          </a:p>
        </p:txBody>
      </p:sp>
    </p:spTree>
    <p:extLst>
      <p:ext uri="{BB962C8B-B14F-4D97-AF65-F5344CB8AC3E}">
        <p14:creationId xmlns:p14="http://schemas.microsoft.com/office/powerpoint/2010/main" val="2735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a:t>We drafted language that agencies can insert directly into their food service contracts in order to incorporate these best practices</a:t>
            </a:r>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025249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cs typeface="Calibri"/>
              </a:rPr>
              <a:t>We reached out to DC Department of Health to provide input on the guidelines and to consult on how the Green Food program might impact public health in the District. Reducing consumption of red meat, particularly when it is replaced with healthier protein options such as legumes, nuts, and seafood could mitigate some of these leading causes of death, especially in vulnerable and marginalized communities.</a:t>
            </a:r>
          </a:p>
        </p:txBody>
      </p:sp>
      <p:sp>
        <p:nvSpPr>
          <p:cNvPr id="4" name="Slide Number Placeholder 3"/>
          <p:cNvSpPr>
            <a:spLocks noGrp="1"/>
          </p:cNvSpPr>
          <p:nvPr>
            <p:ph type="sldNum" sz="quarter" idx="5"/>
          </p:nvPr>
        </p:nvSpPr>
        <p:spPr/>
        <p:txBody>
          <a:bodyPr/>
          <a:lstStyle/>
          <a:p>
            <a:fld id="{6CE67464-5CE0-4228-8DC8-A668654764CA}" type="slidenum">
              <a:rPr lang="en-US" smtClean="0"/>
              <a:t>6</a:t>
            </a:fld>
            <a:endParaRPr lang="en-US" dirty="0"/>
          </a:p>
        </p:txBody>
      </p:sp>
    </p:spTree>
    <p:extLst>
      <p:ext uri="{BB962C8B-B14F-4D97-AF65-F5344CB8AC3E}">
        <p14:creationId xmlns:p14="http://schemas.microsoft.com/office/powerpoint/2010/main" val="4030610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a:t>Not every agency was able to provide weight or volume of every food item purchased in 2021, so we had to make some estimations to get the data into the format WRI required to do the baseline emissions calculation, but </a:t>
            </a:r>
          </a:p>
          <a:p>
            <a:pPr>
              <a:buFont typeface="Arial" pitchFamily="34" charset="0"/>
              <a:buNone/>
            </a:pPr>
            <a:endParaRPr lang="en-US" dirty="0"/>
          </a:p>
          <a:p>
            <a:pPr>
              <a:buFont typeface="Arial" pitchFamily="34" charset="0"/>
              <a:buNone/>
            </a:pPr>
            <a:r>
              <a:rPr lang="en-US" dirty="0"/>
              <a:t>5 year contracts – more difficult to amend in the middle of that cycle</a:t>
            </a:r>
          </a:p>
          <a:p>
            <a:pPr>
              <a:buFont typeface="Arial" pitchFamily="34" charset="0"/>
              <a:buNone/>
            </a:pPr>
            <a:endParaRPr lang="en-US" dirty="0"/>
          </a:p>
          <a:p>
            <a:pPr>
              <a:buFont typeface="Arial" pitchFamily="34" charset="0"/>
              <a:buNone/>
            </a:pPr>
            <a:r>
              <a:rPr lang="en-US" dirty="0"/>
              <a:t>USDA Nutrition standards for school meals and DC Healthy Schools Act, however after reviewing these requirements we found that the meat reduction guidelines we developed do not conflict with these other nutrition requirements</a:t>
            </a:r>
          </a:p>
          <a:p>
            <a:pPr>
              <a:buFont typeface="Arial" pitchFamily="34" charset="0"/>
              <a:buNone/>
            </a:pPr>
            <a:endParaRPr lang="en-US" dirty="0"/>
          </a:p>
          <a:p>
            <a:pPr>
              <a:buFont typeface="Arial" pitchFamily="34" charset="0"/>
              <a:buNone/>
            </a:pPr>
            <a:r>
              <a:rPr lang="en-US" dirty="0"/>
              <a:t>We hope to continue to work with agencies to develop menu items that are low-carbon, nutritious, and acceptable to the residents who consume them.</a:t>
            </a:r>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901489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983502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808009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8745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92B5FF3-61FC-4D45-B141-5A43B152EC6C}"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dirty="0"/>
          </a:p>
        </p:txBody>
      </p:sp>
    </p:spTree>
    <p:extLst>
      <p:ext uri="{BB962C8B-B14F-4D97-AF65-F5344CB8AC3E}">
        <p14:creationId xmlns:p14="http://schemas.microsoft.com/office/powerpoint/2010/main" val="126818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B5FF3-61FC-4D45-B141-5A43B152EC6C}"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dirty="0"/>
          </a:p>
        </p:txBody>
      </p:sp>
    </p:spTree>
    <p:extLst>
      <p:ext uri="{BB962C8B-B14F-4D97-AF65-F5344CB8AC3E}">
        <p14:creationId xmlns:p14="http://schemas.microsoft.com/office/powerpoint/2010/main" val="772401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B5FF3-61FC-4D45-B141-5A43B152EC6C}"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dirty="0"/>
          </a:p>
        </p:txBody>
      </p:sp>
    </p:spTree>
    <p:extLst>
      <p:ext uri="{BB962C8B-B14F-4D97-AF65-F5344CB8AC3E}">
        <p14:creationId xmlns:p14="http://schemas.microsoft.com/office/powerpoint/2010/main" val="3650658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856040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FC5BD-E1CD-F251-4B6A-5BDC6DF9300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EE1EED-D65F-D6CE-CE35-C4DB32B8F49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640350E-BA09-EB75-C8AF-1C5A00CD8EB8}"/>
              </a:ext>
            </a:extLst>
          </p:cNvPr>
          <p:cNvSpPr>
            <a:spLocks noGrp="1"/>
          </p:cNvSpPr>
          <p:nvPr>
            <p:ph type="dt" sz="half" idx="10"/>
          </p:nvPr>
        </p:nvSpPr>
        <p:spPr/>
        <p:txBody>
          <a:bodyPr/>
          <a:lstStyle/>
          <a:p>
            <a:fld id="{F6DBA2E8-FB81-4282-B7F7-5A8244FA8C39}" type="datetimeFigureOut">
              <a:rPr lang="en-US" smtClean="0"/>
              <a:t>12/6/2023</a:t>
            </a:fld>
            <a:endParaRPr lang="en-US" dirty="0"/>
          </a:p>
        </p:txBody>
      </p:sp>
      <p:sp>
        <p:nvSpPr>
          <p:cNvPr id="5" name="Footer Placeholder 4">
            <a:extLst>
              <a:ext uri="{FF2B5EF4-FFF2-40B4-BE49-F238E27FC236}">
                <a16:creationId xmlns:a16="http://schemas.microsoft.com/office/drawing/2014/main" id="{45B244EF-D7EA-0910-E73B-23D2A46550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DE7976-58F3-0EC0-8693-55D164E736FF}"/>
              </a:ext>
            </a:extLst>
          </p:cNvPr>
          <p:cNvSpPr>
            <a:spLocks noGrp="1"/>
          </p:cNvSpPr>
          <p:nvPr>
            <p:ph type="sldNum" sz="quarter" idx="12"/>
          </p:nvPr>
        </p:nvSpPr>
        <p:spPr/>
        <p:txBody>
          <a:bodyPr/>
          <a:lstStyle/>
          <a:p>
            <a:fld id="{5A1AA3F0-8364-45E8-AE25-6523DB72C6B3}" type="slidenum">
              <a:rPr lang="en-US" smtClean="0"/>
              <a:t>‹#›</a:t>
            </a:fld>
            <a:endParaRPr lang="en-US" dirty="0"/>
          </a:p>
        </p:txBody>
      </p:sp>
    </p:spTree>
    <p:extLst>
      <p:ext uri="{BB962C8B-B14F-4D97-AF65-F5344CB8AC3E}">
        <p14:creationId xmlns:p14="http://schemas.microsoft.com/office/powerpoint/2010/main" val="2959643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74F86-E1D4-6EA0-FD3B-D6DC3B875B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3CC225-5472-C456-8D57-5FEE5590B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40EF7D-1E83-53F9-7846-83B5502AB4D3}"/>
              </a:ext>
            </a:extLst>
          </p:cNvPr>
          <p:cNvSpPr>
            <a:spLocks noGrp="1"/>
          </p:cNvSpPr>
          <p:nvPr>
            <p:ph type="dt" sz="half" idx="10"/>
          </p:nvPr>
        </p:nvSpPr>
        <p:spPr/>
        <p:txBody>
          <a:bodyPr/>
          <a:lstStyle/>
          <a:p>
            <a:fld id="{F6DBA2E8-FB81-4282-B7F7-5A8244FA8C39}" type="datetimeFigureOut">
              <a:rPr lang="en-US" smtClean="0"/>
              <a:t>12/6/2023</a:t>
            </a:fld>
            <a:endParaRPr lang="en-US" dirty="0"/>
          </a:p>
        </p:txBody>
      </p:sp>
      <p:sp>
        <p:nvSpPr>
          <p:cNvPr id="5" name="Footer Placeholder 4">
            <a:extLst>
              <a:ext uri="{FF2B5EF4-FFF2-40B4-BE49-F238E27FC236}">
                <a16:creationId xmlns:a16="http://schemas.microsoft.com/office/drawing/2014/main" id="{AE5B51BC-B4DE-9CE7-66AD-7B28339D93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FAACBE-AB86-B490-2CEF-2573BE53A50A}"/>
              </a:ext>
            </a:extLst>
          </p:cNvPr>
          <p:cNvSpPr>
            <a:spLocks noGrp="1"/>
          </p:cNvSpPr>
          <p:nvPr>
            <p:ph type="sldNum" sz="quarter" idx="12"/>
          </p:nvPr>
        </p:nvSpPr>
        <p:spPr/>
        <p:txBody>
          <a:bodyPr/>
          <a:lstStyle/>
          <a:p>
            <a:fld id="{5A1AA3F0-8364-45E8-AE25-6523DB72C6B3}" type="slidenum">
              <a:rPr lang="en-US" smtClean="0"/>
              <a:t>‹#›</a:t>
            </a:fld>
            <a:endParaRPr lang="en-US" dirty="0"/>
          </a:p>
        </p:txBody>
      </p:sp>
    </p:spTree>
    <p:extLst>
      <p:ext uri="{BB962C8B-B14F-4D97-AF65-F5344CB8AC3E}">
        <p14:creationId xmlns:p14="http://schemas.microsoft.com/office/powerpoint/2010/main" val="433993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C7D8C-B557-1B1D-1EEB-C7AADD3B060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EB64353-D96D-5F34-7C79-629B7BC9B96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374396-5AF3-9083-F176-ED2C87DCCB2D}"/>
              </a:ext>
            </a:extLst>
          </p:cNvPr>
          <p:cNvSpPr>
            <a:spLocks noGrp="1"/>
          </p:cNvSpPr>
          <p:nvPr>
            <p:ph type="dt" sz="half" idx="10"/>
          </p:nvPr>
        </p:nvSpPr>
        <p:spPr/>
        <p:txBody>
          <a:bodyPr/>
          <a:lstStyle/>
          <a:p>
            <a:fld id="{F6DBA2E8-FB81-4282-B7F7-5A8244FA8C39}" type="datetimeFigureOut">
              <a:rPr lang="en-US" smtClean="0"/>
              <a:t>12/6/2023</a:t>
            </a:fld>
            <a:endParaRPr lang="en-US" dirty="0"/>
          </a:p>
        </p:txBody>
      </p:sp>
      <p:sp>
        <p:nvSpPr>
          <p:cNvPr id="5" name="Footer Placeholder 4">
            <a:extLst>
              <a:ext uri="{FF2B5EF4-FFF2-40B4-BE49-F238E27FC236}">
                <a16:creationId xmlns:a16="http://schemas.microsoft.com/office/drawing/2014/main" id="{21C316B9-6F71-69BA-0CFE-FDCF9568B9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DE9D26-9D8A-208F-9279-E950E8B65B17}"/>
              </a:ext>
            </a:extLst>
          </p:cNvPr>
          <p:cNvSpPr>
            <a:spLocks noGrp="1"/>
          </p:cNvSpPr>
          <p:nvPr>
            <p:ph type="sldNum" sz="quarter" idx="12"/>
          </p:nvPr>
        </p:nvSpPr>
        <p:spPr/>
        <p:txBody>
          <a:bodyPr/>
          <a:lstStyle/>
          <a:p>
            <a:fld id="{5A1AA3F0-8364-45E8-AE25-6523DB72C6B3}" type="slidenum">
              <a:rPr lang="en-US" smtClean="0"/>
              <a:t>‹#›</a:t>
            </a:fld>
            <a:endParaRPr lang="en-US" dirty="0"/>
          </a:p>
        </p:txBody>
      </p:sp>
    </p:spTree>
    <p:extLst>
      <p:ext uri="{BB962C8B-B14F-4D97-AF65-F5344CB8AC3E}">
        <p14:creationId xmlns:p14="http://schemas.microsoft.com/office/powerpoint/2010/main" val="193568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C12E-2872-2931-7D6A-9DD0B968A8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1F307E-4A8E-42E9-6CD0-9D2871F9573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62B127-8499-1397-6020-29C404E2202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31A7AC-D496-52C9-8FE0-A8C0CA81B45F}"/>
              </a:ext>
            </a:extLst>
          </p:cNvPr>
          <p:cNvSpPr>
            <a:spLocks noGrp="1"/>
          </p:cNvSpPr>
          <p:nvPr>
            <p:ph type="dt" sz="half" idx="10"/>
          </p:nvPr>
        </p:nvSpPr>
        <p:spPr/>
        <p:txBody>
          <a:bodyPr/>
          <a:lstStyle/>
          <a:p>
            <a:fld id="{F6DBA2E8-FB81-4282-B7F7-5A8244FA8C39}" type="datetimeFigureOut">
              <a:rPr lang="en-US" smtClean="0"/>
              <a:t>12/6/2023</a:t>
            </a:fld>
            <a:endParaRPr lang="en-US" dirty="0"/>
          </a:p>
        </p:txBody>
      </p:sp>
      <p:sp>
        <p:nvSpPr>
          <p:cNvPr id="6" name="Footer Placeholder 5">
            <a:extLst>
              <a:ext uri="{FF2B5EF4-FFF2-40B4-BE49-F238E27FC236}">
                <a16:creationId xmlns:a16="http://schemas.microsoft.com/office/drawing/2014/main" id="{45A3B489-B367-6DE9-0823-C40E083D57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9C2BA1-F035-CD94-8588-F22093FC7183}"/>
              </a:ext>
            </a:extLst>
          </p:cNvPr>
          <p:cNvSpPr>
            <a:spLocks noGrp="1"/>
          </p:cNvSpPr>
          <p:nvPr>
            <p:ph type="sldNum" sz="quarter" idx="12"/>
          </p:nvPr>
        </p:nvSpPr>
        <p:spPr/>
        <p:txBody>
          <a:bodyPr/>
          <a:lstStyle/>
          <a:p>
            <a:fld id="{5A1AA3F0-8364-45E8-AE25-6523DB72C6B3}" type="slidenum">
              <a:rPr lang="en-US" smtClean="0"/>
              <a:t>‹#›</a:t>
            </a:fld>
            <a:endParaRPr lang="en-US" dirty="0"/>
          </a:p>
        </p:txBody>
      </p:sp>
    </p:spTree>
    <p:extLst>
      <p:ext uri="{BB962C8B-B14F-4D97-AF65-F5344CB8AC3E}">
        <p14:creationId xmlns:p14="http://schemas.microsoft.com/office/powerpoint/2010/main" val="567608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F99C8-6026-544A-AD06-1A9343CA844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97FFF2-0656-9954-3BA6-7F1CFCEE7ED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0EAB2-D06C-B0A2-F9B7-1E2C30BCD96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681223-38AE-A9EE-4770-173FF4443EF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4DEE523-1678-9289-283C-75EDB2D8745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466303-5BD3-ECA8-F810-633C51922F46}"/>
              </a:ext>
            </a:extLst>
          </p:cNvPr>
          <p:cNvSpPr>
            <a:spLocks noGrp="1"/>
          </p:cNvSpPr>
          <p:nvPr>
            <p:ph type="dt" sz="half" idx="10"/>
          </p:nvPr>
        </p:nvSpPr>
        <p:spPr/>
        <p:txBody>
          <a:bodyPr/>
          <a:lstStyle/>
          <a:p>
            <a:fld id="{F6DBA2E8-FB81-4282-B7F7-5A8244FA8C39}" type="datetimeFigureOut">
              <a:rPr lang="en-US" smtClean="0"/>
              <a:t>12/6/2023</a:t>
            </a:fld>
            <a:endParaRPr lang="en-US" dirty="0"/>
          </a:p>
        </p:txBody>
      </p:sp>
      <p:sp>
        <p:nvSpPr>
          <p:cNvPr id="8" name="Footer Placeholder 7">
            <a:extLst>
              <a:ext uri="{FF2B5EF4-FFF2-40B4-BE49-F238E27FC236}">
                <a16:creationId xmlns:a16="http://schemas.microsoft.com/office/drawing/2014/main" id="{028847D5-47CE-040C-9C12-0BCBC4A2C92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6F1AD0D-2926-1C2A-A3F2-8DB94CC972E1}"/>
              </a:ext>
            </a:extLst>
          </p:cNvPr>
          <p:cNvSpPr>
            <a:spLocks noGrp="1"/>
          </p:cNvSpPr>
          <p:nvPr>
            <p:ph type="sldNum" sz="quarter" idx="12"/>
          </p:nvPr>
        </p:nvSpPr>
        <p:spPr/>
        <p:txBody>
          <a:bodyPr/>
          <a:lstStyle/>
          <a:p>
            <a:fld id="{5A1AA3F0-8364-45E8-AE25-6523DB72C6B3}" type="slidenum">
              <a:rPr lang="en-US" smtClean="0"/>
              <a:t>‹#›</a:t>
            </a:fld>
            <a:endParaRPr lang="en-US" dirty="0"/>
          </a:p>
        </p:txBody>
      </p:sp>
    </p:spTree>
    <p:extLst>
      <p:ext uri="{BB962C8B-B14F-4D97-AF65-F5344CB8AC3E}">
        <p14:creationId xmlns:p14="http://schemas.microsoft.com/office/powerpoint/2010/main" val="3452750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A8893-A3C3-18C5-242D-419E759144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F4B1BB-A340-8A77-52B8-0C4B8B578FB2}"/>
              </a:ext>
            </a:extLst>
          </p:cNvPr>
          <p:cNvSpPr>
            <a:spLocks noGrp="1"/>
          </p:cNvSpPr>
          <p:nvPr>
            <p:ph type="dt" sz="half" idx="10"/>
          </p:nvPr>
        </p:nvSpPr>
        <p:spPr/>
        <p:txBody>
          <a:bodyPr/>
          <a:lstStyle/>
          <a:p>
            <a:fld id="{F6DBA2E8-FB81-4282-B7F7-5A8244FA8C39}" type="datetimeFigureOut">
              <a:rPr lang="en-US" smtClean="0"/>
              <a:t>12/6/2023</a:t>
            </a:fld>
            <a:endParaRPr lang="en-US" dirty="0"/>
          </a:p>
        </p:txBody>
      </p:sp>
      <p:sp>
        <p:nvSpPr>
          <p:cNvPr id="4" name="Footer Placeholder 3">
            <a:extLst>
              <a:ext uri="{FF2B5EF4-FFF2-40B4-BE49-F238E27FC236}">
                <a16:creationId xmlns:a16="http://schemas.microsoft.com/office/drawing/2014/main" id="{C1F726A4-8BBB-32C6-44F4-72E2B19247A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419B-8674-5108-B247-7A3048E84052}"/>
              </a:ext>
            </a:extLst>
          </p:cNvPr>
          <p:cNvSpPr>
            <a:spLocks noGrp="1"/>
          </p:cNvSpPr>
          <p:nvPr>
            <p:ph type="sldNum" sz="quarter" idx="12"/>
          </p:nvPr>
        </p:nvSpPr>
        <p:spPr/>
        <p:txBody>
          <a:bodyPr/>
          <a:lstStyle/>
          <a:p>
            <a:fld id="{5A1AA3F0-8364-45E8-AE25-6523DB72C6B3}" type="slidenum">
              <a:rPr lang="en-US" smtClean="0"/>
              <a:t>‹#›</a:t>
            </a:fld>
            <a:endParaRPr lang="en-US" dirty="0"/>
          </a:p>
        </p:txBody>
      </p:sp>
    </p:spTree>
    <p:extLst>
      <p:ext uri="{BB962C8B-B14F-4D97-AF65-F5344CB8AC3E}">
        <p14:creationId xmlns:p14="http://schemas.microsoft.com/office/powerpoint/2010/main" val="2569361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7653C4-F195-06EF-4802-F6A4FB76B4D0}"/>
              </a:ext>
            </a:extLst>
          </p:cNvPr>
          <p:cNvSpPr>
            <a:spLocks noGrp="1"/>
          </p:cNvSpPr>
          <p:nvPr>
            <p:ph type="dt" sz="half" idx="10"/>
          </p:nvPr>
        </p:nvSpPr>
        <p:spPr/>
        <p:txBody>
          <a:bodyPr/>
          <a:lstStyle/>
          <a:p>
            <a:fld id="{F6DBA2E8-FB81-4282-B7F7-5A8244FA8C39}" type="datetimeFigureOut">
              <a:rPr lang="en-US" smtClean="0"/>
              <a:t>12/6/2023</a:t>
            </a:fld>
            <a:endParaRPr lang="en-US" dirty="0"/>
          </a:p>
        </p:txBody>
      </p:sp>
      <p:sp>
        <p:nvSpPr>
          <p:cNvPr id="3" name="Footer Placeholder 2">
            <a:extLst>
              <a:ext uri="{FF2B5EF4-FFF2-40B4-BE49-F238E27FC236}">
                <a16:creationId xmlns:a16="http://schemas.microsoft.com/office/drawing/2014/main" id="{30C7B13F-19E1-5D9A-D454-1E875F48FE4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526B810-782D-1165-822B-76A075F39995}"/>
              </a:ext>
            </a:extLst>
          </p:cNvPr>
          <p:cNvSpPr>
            <a:spLocks noGrp="1"/>
          </p:cNvSpPr>
          <p:nvPr>
            <p:ph type="sldNum" sz="quarter" idx="12"/>
          </p:nvPr>
        </p:nvSpPr>
        <p:spPr/>
        <p:txBody>
          <a:bodyPr/>
          <a:lstStyle/>
          <a:p>
            <a:fld id="{5A1AA3F0-8364-45E8-AE25-6523DB72C6B3}" type="slidenum">
              <a:rPr lang="en-US" smtClean="0"/>
              <a:t>‹#›</a:t>
            </a:fld>
            <a:endParaRPr lang="en-US" dirty="0"/>
          </a:p>
        </p:txBody>
      </p:sp>
    </p:spTree>
    <p:extLst>
      <p:ext uri="{BB962C8B-B14F-4D97-AF65-F5344CB8AC3E}">
        <p14:creationId xmlns:p14="http://schemas.microsoft.com/office/powerpoint/2010/main" val="338595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2B5FF3-61FC-4D45-B141-5A43B152EC6C}"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dirty="0"/>
          </a:p>
        </p:txBody>
      </p:sp>
    </p:spTree>
    <p:extLst>
      <p:ext uri="{BB962C8B-B14F-4D97-AF65-F5344CB8AC3E}">
        <p14:creationId xmlns:p14="http://schemas.microsoft.com/office/powerpoint/2010/main" val="35537370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C1DFC-0E50-F543-EC24-E73ADC0E867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9FCFC95-2979-3717-4655-6974911DF23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5E8B07-62F9-41E9-EF2B-EA5A6287761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1425CEE-369F-245E-640D-04565AA02868}"/>
              </a:ext>
            </a:extLst>
          </p:cNvPr>
          <p:cNvSpPr>
            <a:spLocks noGrp="1"/>
          </p:cNvSpPr>
          <p:nvPr>
            <p:ph type="dt" sz="half" idx="10"/>
          </p:nvPr>
        </p:nvSpPr>
        <p:spPr/>
        <p:txBody>
          <a:bodyPr/>
          <a:lstStyle/>
          <a:p>
            <a:fld id="{F6DBA2E8-FB81-4282-B7F7-5A8244FA8C39}" type="datetimeFigureOut">
              <a:rPr lang="en-US" smtClean="0"/>
              <a:t>12/6/2023</a:t>
            </a:fld>
            <a:endParaRPr lang="en-US" dirty="0"/>
          </a:p>
        </p:txBody>
      </p:sp>
      <p:sp>
        <p:nvSpPr>
          <p:cNvPr id="6" name="Footer Placeholder 5">
            <a:extLst>
              <a:ext uri="{FF2B5EF4-FFF2-40B4-BE49-F238E27FC236}">
                <a16:creationId xmlns:a16="http://schemas.microsoft.com/office/drawing/2014/main" id="{D6A5866C-B2D0-64EE-7F82-5C7342E585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112C01-3F00-C1C4-D0E0-E0AE4A28B47B}"/>
              </a:ext>
            </a:extLst>
          </p:cNvPr>
          <p:cNvSpPr>
            <a:spLocks noGrp="1"/>
          </p:cNvSpPr>
          <p:nvPr>
            <p:ph type="sldNum" sz="quarter" idx="12"/>
          </p:nvPr>
        </p:nvSpPr>
        <p:spPr/>
        <p:txBody>
          <a:bodyPr/>
          <a:lstStyle/>
          <a:p>
            <a:fld id="{5A1AA3F0-8364-45E8-AE25-6523DB72C6B3}" type="slidenum">
              <a:rPr lang="en-US" smtClean="0"/>
              <a:t>‹#›</a:t>
            </a:fld>
            <a:endParaRPr lang="en-US" dirty="0"/>
          </a:p>
        </p:txBody>
      </p:sp>
    </p:spTree>
    <p:extLst>
      <p:ext uri="{BB962C8B-B14F-4D97-AF65-F5344CB8AC3E}">
        <p14:creationId xmlns:p14="http://schemas.microsoft.com/office/powerpoint/2010/main" val="2652968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EEC1A-5CAF-41B5-D920-AFAD0EE332A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3399739-FCF5-226C-067C-8D22FF103B5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AA54E02E-63DC-0685-AD0C-B6AEF4AB9B3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D1419F8-48AE-63D8-EE29-D22D7A08B3B8}"/>
              </a:ext>
            </a:extLst>
          </p:cNvPr>
          <p:cNvSpPr>
            <a:spLocks noGrp="1"/>
          </p:cNvSpPr>
          <p:nvPr>
            <p:ph type="dt" sz="half" idx="10"/>
          </p:nvPr>
        </p:nvSpPr>
        <p:spPr/>
        <p:txBody>
          <a:bodyPr/>
          <a:lstStyle/>
          <a:p>
            <a:fld id="{F6DBA2E8-FB81-4282-B7F7-5A8244FA8C39}" type="datetimeFigureOut">
              <a:rPr lang="en-US" smtClean="0"/>
              <a:t>12/6/2023</a:t>
            </a:fld>
            <a:endParaRPr lang="en-US" dirty="0"/>
          </a:p>
        </p:txBody>
      </p:sp>
      <p:sp>
        <p:nvSpPr>
          <p:cNvPr id="6" name="Footer Placeholder 5">
            <a:extLst>
              <a:ext uri="{FF2B5EF4-FFF2-40B4-BE49-F238E27FC236}">
                <a16:creationId xmlns:a16="http://schemas.microsoft.com/office/drawing/2014/main" id="{013533D1-0E4F-F756-CDCC-E1B583356E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82CE0A-4676-6B52-FB37-4644FA59C341}"/>
              </a:ext>
            </a:extLst>
          </p:cNvPr>
          <p:cNvSpPr>
            <a:spLocks noGrp="1"/>
          </p:cNvSpPr>
          <p:nvPr>
            <p:ph type="sldNum" sz="quarter" idx="12"/>
          </p:nvPr>
        </p:nvSpPr>
        <p:spPr/>
        <p:txBody>
          <a:bodyPr/>
          <a:lstStyle/>
          <a:p>
            <a:fld id="{5A1AA3F0-8364-45E8-AE25-6523DB72C6B3}" type="slidenum">
              <a:rPr lang="en-US" smtClean="0"/>
              <a:t>‹#›</a:t>
            </a:fld>
            <a:endParaRPr lang="en-US" dirty="0"/>
          </a:p>
        </p:txBody>
      </p:sp>
    </p:spTree>
    <p:extLst>
      <p:ext uri="{BB962C8B-B14F-4D97-AF65-F5344CB8AC3E}">
        <p14:creationId xmlns:p14="http://schemas.microsoft.com/office/powerpoint/2010/main" val="1422802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DFF78-606C-E2B4-311F-649C1DA2F8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76261-1FAD-9B60-39CB-79520F1AFC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88BA16-BA94-227C-4198-776E570A2A7F}"/>
              </a:ext>
            </a:extLst>
          </p:cNvPr>
          <p:cNvSpPr>
            <a:spLocks noGrp="1"/>
          </p:cNvSpPr>
          <p:nvPr>
            <p:ph type="dt" sz="half" idx="10"/>
          </p:nvPr>
        </p:nvSpPr>
        <p:spPr/>
        <p:txBody>
          <a:bodyPr/>
          <a:lstStyle/>
          <a:p>
            <a:fld id="{F6DBA2E8-FB81-4282-B7F7-5A8244FA8C39}" type="datetimeFigureOut">
              <a:rPr lang="en-US" smtClean="0"/>
              <a:t>12/6/2023</a:t>
            </a:fld>
            <a:endParaRPr lang="en-US" dirty="0"/>
          </a:p>
        </p:txBody>
      </p:sp>
      <p:sp>
        <p:nvSpPr>
          <p:cNvPr id="5" name="Footer Placeholder 4">
            <a:extLst>
              <a:ext uri="{FF2B5EF4-FFF2-40B4-BE49-F238E27FC236}">
                <a16:creationId xmlns:a16="http://schemas.microsoft.com/office/drawing/2014/main" id="{9A38BD22-279B-1320-3A74-7E4B4F5FEC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2C0D5C-2481-2A8C-9DB1-96759A88781B}"/>
              </a:ext>
            </a:extLst>
          </p:cNvPr>
          <p:cNvSpPr>
            <a:spLocks noGrp="1"/>
          </p:cNvSpPr>
          <p:nvPr>
            <p:ph type="sldNum" sz="quarter" idx="12"/>
          </p:nvPr>
        </p:nvSpPr>
        <p:spPr/>
        <p:txBody>
          <a:bodyPr/>
          <a:lstStyle/>
          <a:p>
            <a:fld id="{5A1AA3F0-8364-45E8-AE25-6523DB72C6B3}" type="slidenum">
              <a:rPr lang="en-US" smtClean="0"/>
              <a:t>‹#›</a:t>
            </a:fld>
            <a:endParaRPr lang="en-US" dirty="0"/>
          </a:p>
        </p:txBody>
      </p:sp>
    </p:spTree>
    <p:extLst>
      <p:ext uri="{BB962C8B-B14F-4D97-AF65-F5344CB8AC3E}">
        <p14:creationId xmlns:p14="http://schemas.microsoft.com/office/powerpoint/2010/main" val="3552984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C32548-84CD-1E0A-6BB0-69F505E9139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326A94-CD93-57FF-197F-3435B08412E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53C95-8355-6818-276B-5B0B1227D49D}"/>
              </a:ext>
            </a:extLst>
          </p:cNvPr>
          <p:cNvSpPr>
            <a:spLocks noGrp="1"/>
          </p:cNvSpPr>
          <p:nvPr>
            <p:ph type="dt" sz="half" idx="10"/>
          </p:nvPr>
        </p:nvSpPr>
        <p:spPr/>
        <p:txBody>
          <a:bodyPr/>
          <a:lstStyle/>
          <a:p>
            <a:fld id="{F6DBA2E8-FB81-4282-B7F7-5A8244FA8C39}" type="datetimeFigureOut">
              <a:rPr lang="en-US" smtClean="0"/>
              <a:t>12/6/2023</a:t>
            </a:fld>
            <a:endParaRPr lang="en-US" dirty="0"/>
          </a:p>
        </p:txBody>
      </p:sp>
      <p:sp>
        <p:nvSpPr>
          <p:cNvPr id="5" name="Footer Placeholder 4">
            <a:extLst>
              <a:ext uri="{FF2B5EF4-FFF2-40B4-BE49-F238E27FC236}">
                <a16:creationId xmlns:a16="http://schemas.microsoft.com/office/drawing/2014/main" id="{A4883870-3AA7-886B-5742-C850A83761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76D495-59FD-5449-5389-F31DC6C09257}"/>
              </a:ext>
            </a:extLst>
          </p:cNvPr>
          <p:cNvSpPr>
            <a:spLocks noGrp="1"/>
          </p:cNvSpPr>
          <p:nvPr>
            <p:ph type="sldNum" sz="quarter" idx="12"/>
          </p:nvPr>
        </p:nvSpPr>
        <p:spPr/>
        <p:txBody>
          <a:bodyPr/>
          <a:lstStyle/>
          <a:p>
            <a:fld id="{5A1AA3F0-8364-45E8-AE25-6523DB72C6B3}" type="slidenum">
              <a:rPr lang="en-US" smtClean="0"/>
              <a:t>‹#›</a:t>
            </a:fld>
            <a:endParaRPr lang="en-US" dirty="0"/>
          </a:p>
        </p:txBody>
      </p:sp>
    </p:spTree>
    <p:extLst>
      <p:ext uri="{BB962C8B-B14F-4D97-AF65-F5344CB8AC3E}">
        <p14:creationId xmlns:p14="http://schemas.microsoft.com/office/powerpoint/2010/main" val="3406075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w/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0BA68588-9A59-B341-8095-A3DC9375EDEE}"/>
              </a:ext>
            </a:extLst>
          </p:cNvPr>
          <p:cNvSpPr>
            <a:spLocks noGrp="1"/>
          </p:cNvSpPr>
          <p:nvPr>
            <p:ph type="sldNum" sz="quarter" idx="15"/>
          </p:nvPr>
        </p:nvSpPr>
        <p:spPr>
          <a:xfrm>
            <a:off x="8579660" y="6323740"/>
            <a:ext cx="518160" cy="365125"/>
          </a:xfrm>
          <a:prstGeom prst="rect">
            <a:avLst/>
          </a:prstGeom>
        </p:spPr>
        <p:txBody>
          <a:bodyPr/>
          <a:lstStyle>
            <a:lvl1pPr algn="ctr">
              <a:defRPr sz="600" b="0" i="0">
                <a:solidFill>
                  <a:srgbClr val="747476"/>
                </a:solidFill>
                <a:latin typeface="Calibri Light" panose="020F0302020204030204" pitchFamily="34" charset="0"/>
                <a:ea typeface="Calibri Light" panose="020F0302020204030204" pitchFamily="34" charset="0"/>
                <a:cs typeface="Calibri Light" panose="020F0302020204030204" pitchFamily="34" charset="0"/>
              </a:defRPr>
            </a:lvl1pPr>
          </a:lstStyle>
          <a:p>
            <a:fld id="{7F4E9268-1612-8141-A5F6-8C1073305412}" type="slidenum">
              <a:rPr lang="en-US" smtClean="0"/>
              <a:pPr/>
              <a:t>‹#›</a:t>
            </a:fld>
            <a:endParaRPr lang="en-US" dirty="0">
              <a:latin typeface="Calibri Light" panose="020F0302020204030204" pitchFamily="34" charset="0"/>
              <a:cs typeface="Calibri Light" panose="020F0302020204030204" pitchFamily="34" charset="0"/>
            </a:endParaRPr>
          </a:p>
        </p:txBody>
      </p:sp>
      <p:sp>
        <p:nvSpPr>
          <p:cNvPr id="6" name="Content Placeholder 10">
            <a:extLst>
              <a:ext uri="{FF2B5EF4-FFF2-40B4-BE49-F238E27FC236}">
                <a16:creationId xmlns:a16="http://schemas.microsoft.com/office/drawing/2014/main" id="{D0BCE1AE-6A59-3E45-B4D1-669E3F7BD6C6}"/>
              </a:ext>
            </a:extLst>
          </p:cNvPr>
          <p:cNvSpPr>
            <a:spLocks noGrp="1"/>
          </p:cNvSpPr>
          <p:nvPr>
            <p:ph sz="quarter" idx="16"/>
          </p:nvPr>
        </p:nvSpPr>
        <p:spPr>
          <a:xfrm>
            <a:off x="1370401" y="1835876"/>
            <a:ext cx="7135812" cy="3854570"/>
          </a:xfrm>
          <a:prstGeom prst="rect">
            <a:avLst/>
          </a:prstGeom>
        </p:spPr>
        <p:txBody>
          <a:bodyPr/>
          <a:lstStyle>
            <a:lvl1pPr>
              <a:spcBef>
                <a:spcPts val="450"/>
              </a:spcBef>
              <a:spcAft>
                <a:spcPts val="450"/>
              </a:spcAft>
              <a:buClr>
                <a:srgbClr val="791214"/>
              </a:buClr>
              <a:defRPr sz="1800" b="0" i="0">
                <a:solidFill>
                  <a:srgbClr val="55595D"/>
                </a:solidFill>
                <a:latin typeface="Calibri Light" panose="020F0302020204030204" pitchFamily="34" charset="0"/>
                <a:cs typeface="Calibri Light" panose="020F0302020204030204" pitchFamily="34" charset="0"/>
              </a:defRPr>
            </a:lvl1pPr>
            <a:lvl2pPr>
              <a:spcBef>
                <a:spcPts val="450"/>
              </a:spcBef>
              <a:spcAft>
                <a:spcPts val="450"/>
              </a:spcAft>
              <a:buFont typeface="Monaco" pitchFamily="2" charset="77"/>
              <a:buChar char="⎼"/>
              <a:defRPr sz="1350" b="0" i="0">
                <a:solidFill>
                  <a:srgbClr val="55595D"/>
                </a:solidFill>
                <a:latin typeface="Calibri Light" panose="020F0302020204030204" pitchFamily="34" charset="0"/>
                <a:cs typeface="Calibri Light" panose="020F0302020204030204" pitchFamily="34" charset="0"/>
              </a:defRPr>
            </a:lvl2pPr>
            <a:lvl3pPr>
              <a:spcBef>
                <a:spcPts val="450"/>
              </a:spcBef>
              <a:spcAft>
                <a:spcPts val="450"/>
              </a:spcAft>
              <a:buFont typeface="Courier New" panose="02070309020205020404" pitchFamily="49" charset="0"/>
              <a:buChar char="o"/>
              <a:defRPr sz="1200" b="0" i="0">
                <a:solidFill>
                  <a:srgbClr val="55595D"/>
                </a:solidFill>
                <a:latin typeface="Calibri Light" panose="020F0302020204030204" pitchFamily="34" charset="0"/>
                <a:cs typeface="Calibri Light" panose="020F0302020204030204" pitchFamily="34" charset="0"/>
              </a:defRPr>
            </a:lvl3pPr>
            <a:lvl4pPr>
              <a:defRPr>
                <a:solidFill>
                  <a:srgbClr val="55595D"/>
                </a:solidFill>
              </a:defRPr>
            </a:lvl4pPr>
            <a:lvl5pPr>
              <a:defRPr>
                <a:solidFill>
                  <a:srgbClr val="55595D"/>
                </a:solidFill>
              </a:defRPr>
            </a:lvl5pPr>
          </a:lstStyle>
          <a:p>
            <a:pPr lvl="0"/>
            <a:r>
              <a:rPr lang="en-US"/>
              <a:t>Click to edit Master text styles</a:t>
            </a:r>
          </a:p>
          <a:p>
            <a:pPr lvl="1"/>
            <a:r>
              <a:rPr lang="en-US"/>
              <a:t>Second level</a:t>
            </a:r>
          </a:p>
          <a:p>
            <a:pPr lvl="2"/>
            <a:r>
              <a:rPr lang="en-US"/>
              <a:t>Third level</a:t>
            </a:r>
          </a:p>
        </p:txBody>
      </p:sp>
      <p:sp>
        <p:nvSpPr>
          <p:cNvPr id="7" name="Text Placeholder 5">
            <a:extLst>
              <a:ext uri="{FF2B5EF4-FFF2-40B4-BE49-F238E27FC236}">
                <a16:creationId xmlns:a16="http://schemas.microsoft.com/office/drawing/2014/main" id="{54F1B4F1-7590-8F4D-A1F3-07529DE10BFF}"/>
              </a:ext>
            </a:extLst>
          </p:cNvPr>
          <p:cNvSpPr>
            <a:spLocks noGrp="1"/>
          </p:cNvSpPr>
          <p:nvPr>
            <p:ph type="body" sz="quarter" idx="10" hasCustomPrompt="1"/>
          </p:nvPr>
        </p:nvSpPr>
        <p:spPr>
          <a:xfrm>
            <a:off x="1370402" y="577902"/>
            <a:ext cx="7135810" cy="563563"/>
          </a:xfrm>
          <a:prstGeom prst="rect">
            <a:avLst/>
          </a:prstGeom>
        </p:spPr>
        <p:txBody>
          <a:bodyPr/>
          <a:lstStyle>
            <a:lvl1pPr marL="5954" indent="-5954">
              <a:buNone/>
              <a:tabLst/>
              <a:defRPr sz="2400" b="1">
                <a:solidFill>
                  <a:srgbClr val="002B3A"/>
                </a:solidFill>
              </a:defRPr>
            </a:lvl1pPr>
          </a:lstStyle>
          <a:p>
            <a:pPr lvl="0"/>
            <a:r>
              <a:rPr lang="en-US"/>
              <a:t>INSERT TITLE</a:t>
            </a:r>
          </a:p>
        </p:txBody>
      </p:sp>
      <p:sp>
        <p:nvSpPr>
          <p:cNvPr id="8" name="Text Placeholder 11">
            <a:extLst>
              <a:ext uri="{FF2B5EF4-FFF2-40B4-BE49-F238E27FC236}">
                <a16:creationId xmlns:a16="http://schemas.microsoft.com/office/drawing/2014/main" id="{9C337A10-F398-2B41-89DA-BDCDEED54498}"/>
              </a:ext>
            </a:extLst>
          </p:cNvPr>
          <p:cNvSpPr>
            <a:spLocks noGrp="1"/>
          </p:cNvSpPr>
          <p:nvPr>
            <p:ph type="body" sz="quarter" idx="11" hasCustomPrompt="1"/>
          </p:nvPr>
        </p:nvSpPr>
        <p:spPr>
          <a:xfrm>
            <a:off x="1370401" y="1225129"/>
            <a:ext cx="7135811" cy="333375"/>
          </a:xfrm>
          <a:prstGeom prst="rect">
            <a:avLst/>
          </a:prstGeom>
        </p:spPr>
        <p:txBody>
          <a:bodyPr/>
          <a:lstStyle>
            <a:lvl1pPr marL="5954" indent="-5954">
              <a:buNone/>
              <a:tabLst/>
              <a:defRPr sz="1800">
                <a:solidFill>
                  <a:srgbClr val="55595D"/>
                </a:solidFill>
              </a:defRPr>
            </a:lvl1pPr>
          </a:lstStyle>
          <a:p>
            <a:pPr lvl="0"/>
            <a:r>
              <a:rPr lang="en-US"/>
              <a:t>Insert Divider Subtitle</a:t>
            </a:r>
          </a:p>
        </p:txBody>
      </p:sp>
      <p:pic>
        <p:nvPicPr>
          <p:cNvPr id="9" name="Picture 8">
            <a:extLst>
              <a:ext uri="{FF2B5EF4-FFF2-40B4-BE49-F238E27FC236}">
                <a16:creationId xmlns:a16="http://schemas.microsoft.com/office/drawing/2014/main" id="{A927A17B-E752-574C-B478-70A9D40A261D}"/>
              </a:ext>
            </a:extLst>
          </p:cNvPr>
          <p:cNvPicPr>
            <a:picLocks noChangeAspect="1"/>
          </p:cNvPicPr>
          <p:nvPr userDrawn="1"/>
        </p:nvPicPr>
        <p:blipFill>
          <a:blip r:embed="rId3"/>
          <a:srcRect/>
          <a:stretch/>
        </p:blipFill>
        <p:spPr>
          <a:xfrm>
            <a:off x="1370401" y="6191147"/>
            <a:ext cx="1271153" cy="390761"/>
          </a:xfrm>
          <a:prstGeom prst="rect">
            <a:avLst/>
          </a:prstGeom>
        </p:spPr>
      </p:pic>
      <p:sp>
        <p:nvSpPr>
          <p:cNvPr id="10" name="Footer Placeholder 4">
            <a:extLst>
              <a:ext uri="{FF2B5EF4-FFF2-40B4-BE49-F238E27FC236}">
                <a16:creationId xmlns:a16="http://schemas.microsoft.com/office/drawing/2014/main" id="{C261DABC-C431-1249-8044-E42A08268862}"/>
              </a:ext>
            </a:extLst>
          </p:cNvPr>
          <p:cNvSpPr>
            <a:spLocks noGrp="1"/>
          </p:cNvSpPr>
          <p:nvPr>
            <p:ph type="ftr" sz="quarter" idx="14"/>
          </p:nvPr>
        </p:nvSpPr>
        <p:spPr>
          <a:xfrm>
            <a:off x="4821153" y="6396386"/>
            <a:ext cx="3731491" cy="338602"/>
          </a:xfrm>
          <a:prstGeom prst="rect">
            <a:avLst/>
          </a:prstGeom>
        </p:spPr>
        <p:txBody>
          <a:bodyPr/>
          <a:lstStyle>
            <a:lvl1pPr algn="r">
              <a:defRPr lang="en-US" sz="675" b="0" i="1" smtClean="0">
                <a:solidFill>
                  <a:srgbClr val="747476"/>
                </a:solidFill>
                <a:effectLst/>
                <a:latin typeface="Calibri Light" panose="020F0302020204030204" pitchFamily="34" charset="0"/>
                <a:cs typeface="Calibri Light" panose="020F0302020204030204" pitchFamily="34" charset="0"/>
              </a:defRPr>
            </a:lvl1pPr>
          </a:lstStyle>
          <a:p>
            <a:r>
              <a:rPr lang="en-US" dirty="0"/>
              <a:t>Created/Revised </a:t>
            </a:r>
            <a:fld id="{4847C892-326B-5749-A3AF-56466FB939B3}" type="datetimeyyyy">
              <a:rPr lang="en-US" smtClean="0"/>
              <a:pPr/>
              <a:t>2023</a:t>
            </a:fld>
            <a:r>
              <a:rPr dirty="0"/>
              <a:t> </a:t>
            </a:r>
            <a:r>
              <a:rPr dirty="0">
                <a:ea typeface="Calibri" panose="020F0502020204030204" pitchFamily="34" charset="0"/>
                <a:cs typeface="Times New Roman" panose="02020603050405020304" pitchFamily="18" charset="0"/>
              </a:rPr>
              <a:t>—</a:t>
            </a:r>
            <a:r>
              <a:rPr dirty="0"/>
              <a:t>  DC Health | Government of the District of Columbia</a:t>
            </a:r>
          </a:p>
        </p:txBody>
      </p:sp>
    </p:spTree>
    <p:extLst>
      <p:ext uri="{BB962C8B-B14F-4D97-AF65-F5344CB8AC3E}">
        <p14:creationId xmlns:p14="http://schemas.microsoft.com/office/powerpoint/2010/main" val="833559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2B5FF3-61FC-4D45-B141-5A43B152EC6C}"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B9C002-5CE5-4EC2-A343-F5C003F3031A}" type="slidenum">
              <a:rPr lang="en-US" smtClean="0"/>
              <a:t>‹#›</a:t>
            </a:fld>
            <a:endParaRPr lang="en-US" dirty="0"/>
          </a:p>
        </p:txBody>
      </p:sp>
    </p:spTree>
    <p:extLst>
      <p:ext uri="{BB962C8B-B14F-4D97-AF65-F5344CB8AC3E}">
        <p14:creationId xmlns:p14="http://schemas.microsoft.com/office/powerpoint/2010/main" val="378915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2B5FF3-61FC-4D45-B141-5A43B152EC6C}" type="datetimeFigureOut">
              <a:rPr lang="en-US" smtClean="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dirty="0"/>
          </a:p>
        </p:txBody>
      </p:sp>
    </p:spTree>
    <p:extLst>
      <p:ext uri="{BB962C8B-B14F-4D97-AF65-F5344CB8AC3E}">
        <p14:creationId xmlns:p14="http://schemas.microsoft.com/office/powerpoint/2010/main" val="2251455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2B5FF3-61FC-4D45-B141-5A43B152EC6C}" type="datetimeFigureOut">
              <a:rPr lang="en-US" smtClean="0"/>
              <a:t>12/6/2023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B9C002-5CE5-4EC2-A343-F5C003F3031A}" type="slidenum">
              <a:rPr lang="en-US" smtClean="0"/>
              <a:t>‹#›</a:t>
            </a:fld>
            <a:endParaRPr lang="en-US" dirty="0"/>
          </a:p>
        </p:txBody>
      </p:sp>
    </p:spTree>
    <p:extLst>
      <p:ext uri="{BB962C8B-B14F-4D97-AF65-F5344CB8AC3E}">
        <p14:creationId xmlns:p14="http://schemas.microsoft.com/office/powerpoint/2010/main" val="230635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2B5FF3-61FC-4D45-B141-5A43B152EC6C}" type="datetimeFigureOut">
              <a:rPr lang="en-US" smtClean="0"/>
              <a:t>12/6/2023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B9C002-5CE5-4EC2-A343-F5C003F3031A}" type="slidenum">
              <a:rPr lang="en-US" smtClean="0"/>
              <a:t>‹#›</a:t>
            </a:fld>
            <a:endParaRPr lang="en-US" dirty="0"/>
          </a:p>
        </p:txBody>
      </p:sp>
    </p:spTree>
    <p:extLst>
      <p:ext uri="{BB962C8B-B14F-4D97-AF65-F5344CB8AC3E}">
        <p14:creationId xmlns:p14="http://schemas.microsoft.com/office/powerpoint/2010/main" val="1699005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B5FF3-61FC-4D45-B141-5A43B152EC6C}" type="datetimeFigureOut">
              <a:rPr lang="en-US" smtClean="0"/>
              <a:t>12/6/2023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B9C002-5CE5-4EC2-A343-F5C003F3031A}" type="slidenum">
              <a:rPr lang="en-US" smtClean="0"/>
              <a:t>‹#›</a:t>
            </a:fld>
            <a:endParaRPr lang="en-US" dirty="0"/>
          </a:p>
        </p:txBody>
      </p:sp>
    </p:spTree>
    <p:extLst>
      <p:ext uri="{BB962C8B-B14F-4D97-AF65-F5344CB8AC3E}">
        <p14:creationId xmlns:p14="http://schemas.microsoft.com/office/powerpoint/2010/main" val="3173122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B5FF3-61FC-4D45-B141-5A43B152EC6C}" type="datetimeFigureOut">
              <a:rPr lang="en-US" smtClean="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dirty="0"/>
          </a:p>
        </p:txBody>
      </p:sp>
    </p:spTree>
    <p:extLst>
      <p:ext uri="{BB962C8B-B14F-4D97-AF65-F5344CB8AC3E}">
        <p14:creationId xmlns:p14="http://schemas.microsoft.com/office/powerpoint/2010/main" val="2392933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2B5FF3-61FC-4D45-B141-5A43B152EC6C}" type="datetimeFigureOut">
              <a:rPr lang="en-US" smtClean="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B9C002-5CE5-4EC2-A343-F5C003F3031A}" type="slidenum">
              <a:rPr lang="en-US" smtClean="0"/>
              <a:t>‹#›</a:t>
            </a:fld>
            <a:endParaRPr lang="en-US" dirty="0"/>
          </a:p>
        </p:txBody>
      </p:sp>
    </p:spTree>
    <p:extLst>
      <p:ext uri="{BB962C8B-B14F-4D97-AF65-F5344CB8AC3E}">
        <p14:creationId xmlns:p14="http://schemas.microsoft.com/office/powerpoint/2010/main" val="353021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B5FF3-61FC-4D45-B141-5A43B152EC6C}" type="datetimeFigureOut">
              <a:rPr lang="en-US" smtClean="0"/>
              <a:t>12/6/2023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B9C002-5CE5-4EC2-A343-F5C003F3031A}" type="slidenum">
              <a:rPr lang="en-US" smtClean="0"/>
              <a:t>‹#›</a:t>
            </a:fld>
            <a:endParaRPr lang="en-US" dirty="0"/>
          </a:p>
        </p:txBody>
      </p:sp>
    </p:spTree>
    <p:extLst>
      <p:ext uri="{BB962C8B-B14F-4D97-AF65-F5344CB8AC3E}">
        <p14:creationId xmlns:p14="http://schemas.microsoft.com/office/powerpoint/2010/main" val="1280277717"/>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5FCAC4-3ED2-A557-23B9-31E08D0737E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DEEAA7-DEE7-CA9C-1EE6-C748D95255F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FF4FC2-4C92-65EC-EBAA-697FE562724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DBA2E8-FB81-4282-B7F7-5A8244FA8C39}" type="datetimeFigureOut">
              <a:rPr lang="en-US" smtClean="0"/>
              <a:t>12/6/2023</a:t>
            </a:fld>
            <a:endParaRPr lang="en-US" dirty="0"/>
          </a:p>
        </p:txBody>
      </p:sp>
      <p:sp>
        <p:nvSpPr>
          <p:cNvPr id="5" name="Footer Placeholder 4">
            <a:extLst>
              <a:ext uri="{FF2B5EF4-FFF2-40B4-BE49-F238E27FC236}">
                <a16:creationId xmlns:a16="http://schemas.microsoft.com/office/drawing/2014/main" id="{B7FCF8F4-D8D5-F4D0-A61E-DDE3EF7C099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5D179C3-E083-DB18-BD8C-A2E272948B7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1AA3F0-8364-45E8-AE25-6523DB72C6B3}" type="slidenum">
              <a:rPr lang="en-US" smtClean="0"/>
              <a:t>‹#›</a:t>
            </a:fld>
            <a:endParaRPr lang="en-US" dirty="0"/>
          </a:p>
        </p:txBody>
      </p:sp>
    </p:spTree>
    <p:extLst>
      <p:ext uri="{BB962C8B-B14F-4D97-AF65-F5344CB8AC3E}">
        <p14:creationId xmlns:p14="http://schemas.microsoft.com/office/powerpoint/2010/main" val="2496557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hyperlink" Target="chrome-extension://efaidnbmnnnibpcajpcglclefindmkaj/https:/doee.dc.gov/sites/default/files/dc/sites/doee/service_content/attachments/FY2023%20Green%20Food%20Report.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tray of food with a glass of milk&#10;&#10;Description automatically generated with low confidence">
            <a:extLst>
              <a:ext uri="{FF2B5EF4-FFF2-40B4-BE49-F238E27FC236}">
                <a16:creationId xmlns:a16="http://schemas.microsoft.com/office/drawing/2014/main" id="{D12A44EB-1963-0AFB-9D5A-D92A9CE0568F}"/>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648302" y="-569278"/>
            <a:ext cx="12509183" cy="8339455"/>
          </a:xfrm>
          <a:prstGeom prst="rect">
            <a:avLst/>
          </a:prstGeom>
        </p:spPr>
      </p:pic>
      <p:sp>
        <p:nvSpPr>
          <p:cNvPr id="4" name="Title 3"/>
          <p:cNvSpPr>
            <a:spLocks noGrp="1"/>
          </p:cNvSpPr>
          <p:nvPr>
            <p:ph type="ctrTitle"/>
          </p:nvPr>
        </p:nvSpPr>
        <p:spPr>
          <a:xfrm>
            <a:off x="-80011" y="2093888"/>
            <a:ext cx="9224011" cy="1203376"/>
          </a:xfrm>
        </p:spPr>
        <p:txBody>
          <a:bodyPr>
            <a:noAutofit/>
          </a:bodyPr>
          <a:lstStyle/>
          <a:p>
            <a:r>
              <a:rPr lang="en-US" sz="4800" b="1" dirty="0">
                <a:solidFill>
                  <a:schemeClr val="accent1"/>
                </a:solidFill>
              </a:rPr>
              <a:t>GREEN FOOD </a:t>
            </a:r>
            <a:br>
              <a:rPr lang="en-US" sz="4800" b="1" dirty="0">
                <a:solidFill>
                  <a:schemeClr val="accent1"/>
                </a:solidFill>
              </a:rPr>
            </a:br>
            <a:r>
              <a:rPr lang="en-US" sz="4800" b="1" dirty="0">
                <a:solidFill>
                  <a:schemeClr val="accent1"/>
                </a:solidFill>
              </a:rPr>
              <a:t>PURCHASING PROGRAM</a:t>
            </a:r>
            <a:br>
              <a:rPr lang="en-US" sz="5400" b="1" dirty="0">
                <a:solidFill>
                  <a:schemeClr val="accent1"/>
                </a:solidFill>
              </a:rPr>
            </a:br>
            <a:endParaRPr lang="en-US" sz="5400" b="1" dirty="0">
              <a:solidFill>
                <a:schemeClr val="accent1"/>
              </a:solidFill>
            </a:endParaRPr>
          </a:p>
        </p:txBody>
      </p:sp>
      <p:sp>
        <p:nvSpPr>
          <p:cNvPr id="5" name="Subtitle 4"/>
          <p:cNvSpPr>
            <a:spLocks noGrp="1"/>
          </p:cNvSpPr>
          <p:nvPr>
            <p:ph type="subTitle" idx="1"/>
          </p:nvPr>
        </p:nvSpPr>
        <p:spPr>
          <a:xfrm>
            <a:off x="1371599" y="3544229"/>
            <a:ext cx="6400800" cy="1752600"/>
          </a:xfrm>
        </p:spPr>
        <p:txBody>
          <a:bodyPr>
            <a:normAutofit/>
          </a:bodyPr>
          <a:lstStyle/>
          <a:p>
            <a:r>
              <a:rPr lang="en-US" sz="2000" dirty="0">
                <a:solidFill>
                  <a:schemeClr val="tx1">
                    <a:lumMod val="90000"/>
                    <a:lumOff val="10000"/>
                  </a:schemeClr>
                </a:solidFill>
                <a:latin typeface="+mj-lt"/>
              </a:rPr>
              <a:t>Alyssa Wooden, Green Food Program Analyst</a:t>
            </a:r>
          </a:p>
          <a:p>
            <a:r>
              <a:rPr lang="en-US" sz="2000" dirty="0">
                <a:solidFill>
                  <a:schemeClr val="tx1">
                    <a:lumMod val="90000"/>
                    <a:lumOff val="10000"/>
                  </a:schemeClr>
                </a:solidFill>
                <a:latin typeface="+mj-lt"/>
              </a:rPr>
              <a:t>DC Department of Energy and Environment</a:t>
            </a:r>
          </a:p>
        </p:txBody>
      </p:sp>
      <p:cxnSp>
        <p:nvCxnSpPr>
          <p:cNvPr id="7" name="Straight Connector 6"/>
          <p:cNvCxnSpPr/>
          <p:nvPr/>
        </p:nvCxnSpPr>
        <p:spPr>
          <a:xfrm>
            <a:off x="3048000" y="4419600"/>
            <a:ext cx="3048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61010" y="6202680"/>
            <a:ext cx="10142220" cy="274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1602734" y="5257800"/>
            <a:ext cx="6363794" cy="749071"/>
            <a:chOff x="1602734" y="5257800"/>
            <a:chExt cx="6363794" cy="749071"/>
          </a:xfrm>
        </p:grpSpPr>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2734" y="5257800"/>
              <a:ext cx="2567170" cy="749071"/>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5471" y="5257800"/>
              <a:ext cx="3741057" cy="726766"/>
            </a:xfrm>
            <a:prstGeom prst="rect">
              <a:avLst/>
            </a:prstGeom>
          </p:spPr>
        </p:pic>
      </p:grpSp>
    </p:spTree>
    <p:extLst>
      <p:ext uri="{BB962C8B-B14F-4D97-AF65-F5344CB8AC3E}">
        <p14:creationId xmlns:p14="http://schemas.microsoft.com/office/powerpoint/2010/main" val="1944732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533400" y="228600"/>
            <a:ext cx="7360674" cy="990600"/>
          </a:xfrm>
        </p:spPr>
        <p:txBody>
          <a:bodyPr>
            <a:noAutofit/>
          </a:bodyPr>
          <a:lstStyle/>
          <a:p>
            <a:pPr algn="l"/>
            <a:r>
              <a:rPr lang="en-US" sz="2800" dirty="0">
                <a:solidFill>
                  <a:schemeClr val="tx1">
                    <a:lumMod val="75000"/>
                    <a:lumOff val="25000"/>
                  </a:schemeClr>
                </a:solidFill>
              </a:rPr>
              <a:t>Thank you!</a:t>
            </a:r>
          </a:p>
        </p:txBody>
      </p:sp>
      <p:sp>
        <p:nvSpPr>
          <p:cNvPr id="5" name="Rectangle 8"/>
          <p:cNvSpPr>
            <a:spLocks/>
          </p:cNvSpPr>
          <p:nvPr/>
        </p:nvSpPr>
        <p:spPr bwMode="auto">
          <a:xfrm>
            <a:off x="65253" y="1463041"/>
            <a:ext cx="8708694" cy="4343400"/>
          </a:xfrm>
          <a:prstGeom prst="rect">
            <a:avLst/>
          </a:prstGeom>
          <a:noFill/>
          <a:ln w="9525">
            <a:noFill/>
            <a:miter lim="800000"/>
            <a:headEnd/>
            <a:tailEnd/>
          </a:ln>
        </p:spPr>
        <p:txBody>
          <a:bodyPr/>
          <a:lstStyle/>
          <a:p>
            <a:pPr lvl="1">
              <a:lnSpc>
                <a:spcPct val="120000"/>
              </a:lnSpc>
              <a:spcBef>
                <a:spcPts val="600"/>
              </a:spcBef>
            </a:pPr>
            <a:r>
              <a:rPr lang="en-US" dirty="0">
                <a:latin typeface="+mj-lt"/>
              </a:rPr>
              <a:t>Alyssa Wooden</a:t>
            </a:r>
          </a:p>
          <a:p>
            <a:pPr lvl="1">
              <a:lnSpc>
                <a:spcPct val="120000"/>
              </a:lnSpc>
              <a:spcBef>
                <a:spcPts val="600"/>
              </a:spcBef>
            </a:pPr>
            <a:r>
              <a:rPr lang="en-US" dirty="0">
                <a:latin typeface="+mj-lt"/>
              </a:rPr>
              <a:t>alyssa.wooden@dc.gov</a:t>
            </a:r>
          </a:p>
        </p:txBody>
      </p:sp>
      <p:cxnSp>
        <p:nvCxnSpPr>
          <p:cNvPr id="6" name="Straight Connector 5"/>
          <p:cNvCxnSpPr/>
          <p:nvPr/>
        </p:nvCxnSpPr>
        <p:spPr>
          <a:xfrm>
            <a:off x="609600" y="1066800"/>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Tree>
    <p:extLst>
      <p:ext uri="{BB962C8B-B14F-4D97-AF65-F5344CB8AC3E}">
        <p14:creationId xmlns:p14="http://schemas.microsoft.com/office/powerpoint/2010/main" val="4796126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457200" y="79591"/>
            <a:ext cx="7655052" cy="990600"/>
          </a:xfrm>
        </p:spPr>
        <p:txBody>
          <a:bodyPr>
            <a:noAutofit/>
          </a:bodyPr>
          <a:lstStyle/>
          <a:p>
            <a:pPr algn="l"/>
            <a:r>
              <a:rPr lang="en-US" sz="2800" dirty="0">
                <a:solidFill>
                  <a:schemeClr val="tx1">
                    <a:lumMod val="75000"/>
                    <a:lumOff val="25000"/>
                  </a:schemeClr>
                </a:solidFill>
              </a:rPr>
              <a:t>What is the Green Food Purchasing Program?</a:t>
            </a:r>
          </a:p>
        </p:txBody>
      </p:sp>
      <p:sp>
        <p:nvSpPr>
          <p:cNvPr id="5" name="Rectangle 8"/>
          <p:cNvSpPr>
            <a:spLocks/>
          </p:cNvSpPr>
          <p:nvPr/>
        </p:nvSpPr>
        <p:spPr bwMode="auto">
          <a:xfrm>
            <a:off x="342900" y="1558709"/>
            <a:ext cx="8458200" cy="4343400"/>
          </a:xfrm>
          <a:prstGeom prst="rect">
            <a:avLst/>
          </a:prstGeom>
          <a:noFill/>
          <a:ln w="9525">
            <a:noFill/>
            <a:miter lim="800000"/>
            <a:headEnd/>
            <a:tailEnd/>
          </a:ln>
        </p:spPr>
        <p:txBody>
          <a:bodyPr/>
          <a:lstStyle/>
          <a:p>
            <a:pPr marL="342900" indent="-342900">
              <a:spcBef>
                <a:spcPts val="600"/>
              </a:spcBef>
              <a:buFont typeface="Arial" panose="020B0604020202020204" pitchFamily="34" charset="0"/>
              <a:buChar char="•"/>
            </a:pPr>
            <a:r>
              <a:rPr lang="en-US" dirty="0">
                <a:latin typeface="+mj-lt"/>
              </a:rPr>
              <a:t>The Green Food Purchasing Amendment Act of 2021 requires DOEE and covered agencies to:</a:t>
            </a:r>
          </a:p>
          <a:p>
            <a:pPr marL="800100" lvl="1" indent="-342900">
              <a:spcBef>
                <a:spcPts val="600"/>
              </a:spcBef>
              <a:buFont typeface="Arial" panose="020B0604020202020204" pitchFamily="34" charset="0"/>
              <a:buChar char="•"/>
            </a:pPr>
            <a:r>
              <a:rPr lang="en-US" dirty="0">
                <a:latin typeface="+mj-lt"/>
              </a:rPr>
              <a:t>Establish a baseline assessment of food-related greenhouse gas emissions (2021)</a:t>
            </a:r>
          </a:p>
          <a:p>
            <a:pPr marL="800100" lvl="1" indent="-342900">
              <a:spcBef>
                <a:spcPts val="600"/>
              </a:spcBef>
              <a:buFont typeface="Arial" panose="020B0604020202020204" pitchFamily="34" charset="0"/>
              <a:buChar char="•"/>
            </a:pPr>
            <a:r>
              <a:rPr lang="en-US" dirty="0">
                <a:latin typeface="+mj-lt"/>
              </a:rPr>
              <a:t>Track food-related emissions annually</a:t>
            </a:r>
          </a:p>
          <a:p>
            <a:pPr marL="800100" lvl="1" indent="-342900">
              <a:spcBef>
                <a:spcPts val="600"/>
              </a:spcBef>
              <a:buFont typeface="Arial" panose="020B0604020202020204" pitchFamily="34" charset="0"/>
              <a:buChar char="•"/>
            </a:pPr>
            <a:r>
              <a:rPr lang="en-US" dirty="0">
                <a:latin typeface="+mj-lt"/>
              </a:rPr>
              <a:t>Meet emissions reduction targets:</a:t>
            </a:r>
          </a:p>
          <a:p>
            <a:pPr marL="1257300" lvl="2" indent="-342900">
              <a:spcBef>
                <a:spcPts val="600"/>
              </a:spcBef>
              <a:buFont typeface="Arial" panose="020B0604020202020204" pitchFamily="34" charset="0"/>
              <a:buChar char="•"/>
            </a:pPr>
            <a:r>
              <a:rPr lang="en-US" dirty="0">
                <a:latin typeface="+mj-lt"/>
              </a:rPr>
              <a:t>By FY25, a 10% reduction;</a:t>
            </a:r>
          </a:p>
          <a:p>
            <a:pPr marL="1257300" lvl="2" indent="-342900">
              <a:spcBef>
                <a:spcPts val="600"/>
              </a:spcBef>
              <a:buFont typeface="Arial" panose="020B0604020202020204" pitchFamily="34" charset="0"/>
              <a:buChar char="•"/>
            </a:pPr>
            <a:r>
              <a:rPr lang="en-US" dirty="0">
                <a:latin typeface="+mj-lt"/>
              </a:rPr>
              <a:t>By FY27, an 18% reduction; and</a:t>
            </a:r>
          </a:p>
          <a:p>
            <a:pPr marL="1257300" lvl="2" indent="-342900">
              <a:spcBef>
                <a:spcPts val="600"/>
              </a:spcBef>
              <a:buFont typeface="Arial" panose="020B0604020202020204" pitchFamily="34" charset="0"/>
              <a:buChar char="•"/>
            </a:pPr>
            <a:r>
              <a:rPr lang="en-US" dirty="0">
                <a:latin typeface="+mj-lt"/>
              </a:rPr>
              <a:t>By FY30, a 25% reduction.</a:t>
            </a:r>
          </a:p>
          <a:p>
            <a:pPr marL="800100" lvl="1" indent="-342900">
              <a:spcBef>
                <a:spcPts val="600"/>
              </a:spcBef>
              <a:buFont typeface="Arial" panose="020B0604020202020204" pitchFamily="34" charset="0"/>
              <a:buChar char="•"/>
            </a:pPr>
            <a:endParaRPr lang="en-US" dirty="0">
              <a:latin typeface="+mj-lt"/>
            </a:endParaRPr>
          </a:p>
          <a:p>
            <a:pPr marL="800100" lvl="1" indent="-342900">
              <a:spcBef>
                <a:spcPts val="600"/>
              </a:spcBef>
              <a:buFont typeface="Arial" panose="020B0604020202020204" pitchFamily="34" charset="0"/>
              <a:buChar char="•"/>
            </a:pPr>
            <a:endParaRPr lang="en-US" dirty="0">
              <a:latin typeface="+mj-lt"/>
            </a:endParaRPr>
          </a:p>
        </p:txBody>
      </p:sp>
      <p:cxnSp>
        <p:nvCxnSpPr>
          <p:cNvPr id="6" name="Straight Connector 5"/>
          <p:cNvCxnSpPr/>
          <p:nvPr/>
        </p:nvCxnSpPr>
        <p:spPr>
          <a:xfrm>
            <a:off x="609600" y="1143000"/>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pic>
        <p:nvPicPr>
          <p:cNvPr id="2" name="Picture 1" descr="Logo, company name&#10;&#10;Description automatically generated">
            <a:extLst>
              <a:ext uri="{FF2B5EF4-FFF2-40B4-BE49-F238E27FC236}">
                <a16:creationId xmlns:a16="http://schemas.microsoft.com/office/drawing/2014/main" id="{0CF94123-6B91-FA49-56DB-27208EE531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9357" y="4720860"/>
            <a:ext cx="3776183" cy="1026216"/>
          </a:xfrm>
          <a:prstGeom prst="rect">
            <a:avLst/>
          </a:prstGeom>
        </p:spPr>
      </p:pic>
    </p:spTree>
    <p:extLst>
      <p:ext uri="{BB962C8B-B14F-4D97-AF65-F5344CB8AC3E}">
        <p14:creationId xmlns:p14="http://schemas.microsoft.com/office/powerpoint/2010/main" val="3986854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533400" y="228600"/>
            <a:ext cx="8077200" cy="990600"/>
          </a:xfrm>
        </p:spPr>
        <p:txBody>
          <a:bodyPr>
            <a:noAutofit/>
          </a:bodyPr>
          <a:lstStyle/>
          <a:p>
            <a:pPr algn="l"/>
            <a:r>
              <a:rPr lang="en-US" sz="2800" dirty="0">
                <a:solidFill>
                  <a:schemeClr val="tx1">
                    <a:lumMod val="75000"/>
                    <a:lumOff val="25000"/>
                  </a:schemeClr>
                </a:solidFill>
              </a:rPr>
              <a:t>Tracking Food-Related Emissions</a:t>
            </a:r>
          </a:p>
        </p:txBody>
      </p:sp>
      <p:sp>
        <p:nvSpPr>
          <p:cNvPr id="5" name="Rectangle 8"/>
          <p:cNvSpPr>
            <a:spLocks/>
          </p:cNvSpPr>
          <p:nvPr/>
        </p:nvSpPr>
        <p:spPr bwMode="auto">
          <a:xfrm>
            <a:off x="-196203" y="2135436"/>
            <a:ext cx="4398002" cy="4343400"/>
          </a:xfrm>
          <a:prstGeom prst="rect">
            <a:avLst/>
          </a:prstGeom>
          <a:noFill/>
          <a:ln w="9525">
            <a:noFill/>
            <a:miter lim="800000"/>
            <a:headEnd/>
            <a:tailEnd/>
          </a:ln>
        </p:spPr>
        <p:txBody>
          <a:bodyPr/>
          <a:lstStyle/>
          <a:p>
            <a:pPr marL="800100" lvl="1" indent="-342900">
              <a:spcBef>
                <a:spcPts val="600"/>
              </a:spcBef>
              <a:buFont typeface="Arial" panose="020B0604020202020204" pitchFamily="34" charset="0"/>
              <a:buChar char="•"/>
            </a:pPr>
            <a:r>
              <a:rPr lang="en-US" dirty="0">
                <a:latin typeface="+mj-lt"/>
              </a:rPr>
              <a:t>As a </a:t>
            </a:r>
            <a:r>
              <a:rPr lang="en-US" dirty="0" err="1">
                <a:latin typeface="+mj-lt"/>
              </a:rPr>
              <a:t>Coolfood</a:t>
            </a:r>
            <a:r>
              <a:rPr lang="en-US" dirty="0">
                <a:latin typeface="+mj-lt"/>
              </a:rPr>
              <a:t> member, DOEE collects food procurement data and submits it to WRI</a:t>
            </a:r>
          </a:p>
          <a:p>
            <a:pPr marL="800100" lvl="1" indent="-342900">
              <a:spcBef>
                <a:spcPts val="600"/>
              </a:spcBef>
              <a:buFont typeface="Arial" panose="020B0604020202020204" pitchFamily="34" charset="0"/>
              <a:buChar char="•"/>
            </a:pPr>
            <a:r>
              <a:rPr lang="en-US" dirty="0">
                <a:latin typeface="+mj-lt"/>
              </a:rPr>
              <a:t>WRI calculates associated GHG emissions</a:t>
            </a:r>
          </a:p>
          <a:p>
            <a:pPr marL="1257300" lvl="2" indent="-342900">
              <a:spcBef>
                <a:spcPts val="600"/>
              </a:spcBef>
              <a:buFont typeface="Arial" panose="020B0604020202020204" pitchFamily="34" charset="0"/>
              <a:buChar char="•"/>
            </a:pPr>
            <a:r>
              <a:rPr lang="en-US" dirty="0">
                <a:latin typeface="+mj-lt"/>
              </a:rPr>
              <a:t>Tool: Coolfood tracking sheet provided by WRI</a:t>
            </a:r>
          </a:p>
        </p:txBody>
      </p:sp>
      <p:cxnSp>
        <p:nvCxnSpPr>
          <p:cNvPr id="6" name="Straight Connector 5"/>
          <p:cNvCxnSpPr/>
          <p:nvPr/>
        </p:nvCxnSpPr>
        <p:spPr>
          <a:xfrm>
            <a:off x="609600" y="1295400"/>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pic>
        <p:nvPicPr>
          <p:cNvPr id="2" name="Picture 1" descr="Graphical user interface, application">
            <a:extLst>
              <a:ext uri="{FF2B5EF4-FFF2-40B4-BE49-F238E27FC236}">
                <a16:creationId xmlns:a16="http://schemas.microsoft.com/office/drawing/2014/main" id="{05C47842-61FE-A31C-3295-27CD2A099D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133600"/>
            <a:ext cx="4398002" cy="2257030"/>
          </a:xfrm>
          <a:prstGeom prst="rect">
            <a:avLst/>
          </a:prstGeom>
        </p:spPr>
      </p:pic>
    </p:spTree>
    <p:extLst>
      <p:ext uri="{BB962C8B-B14F-4D97-AF65-F5344CB8AC3E}">
        <p14:creationId xmlns:p14="http://schemas.microsoft.com/office/powerpoint/2010/main" val="40271926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8599" y="420534"/>
            <a:ext cx="10515600" cy="859210"/>
          </a:xfrm>
          <a:prstGeom prst="rect">
            <a:avLst/>
          </a:prstGeom>
        </p:spPr>
        <p:txBody>
          <a:bodyPr vert="horz" wrap="square" lIns="0" tIns="0" rIns="0" bIns="0" rtlCol="0" anchor="ctr">
            <a:spAutoFit/>
          </a:bodyPr>
          <a:lstStyle/>
          <a:p>
            <a:pPr marL="76833"/>
            <a:r>
              <a:rPr sz="2750" spc="-20" dirty="0"/>
              <a:t>W</a:t>
            </a:r>
            <a:r>
              <a:rPr sz="2750" spc="-15" dirty="0"/>
              <a:t>a</a:t>
            </a:r>
            <a:r>
              <a:rPr sz="2750" spc="20" dirty="0"/>
              <a:t>s</a:t>
            </a:r>
            <a:r>
              <a:rPr sz="2750" spc="10" dirty="0"/>
              <a:t>hin</a:t>
            </a:r>
            <a:r>
              <a:rPr sz="2750" spc="45" dirty="0"/>
              <a:t>g</a:t>
            </a:r>
            <a:r>
              <a:rPr sz="2750" spc="5" dirty="0"/>
              <a:t>t</a:t>
            </a:r>
            <a:r>
              <a:rPr sz="2750" spc="10" dirty="0"/>
              <a:t>on</a:t>
            </a:r>
            <a:r>
              <a:rPr sz="2750" spc="-15" dirty="0"/>
              <a:t> </a:t>
            </a:r>
            <a:r>
              <a:rPr sz="2750" spc="-90" dirty="0"/>
              <a:t>D</a:t>
            </a:r>
            <a:r>
              <a:rPr sz="2750" spc="-65" dirty="0"/>
              <a:t>.</a:t>
            </a:r>
            <a:r>
              <a:rPr sz="2750" spc="35" dirty="0"/>
              <a:t>C</a:t>
            </a:r>
            <a:r>
              <a:rPr sz="2750" dirty="0"/>
              <a:t>.</a:t>
            </a:r>
            <a:r>
              <a:rPr sz="2750" spc="5" dirty="0"/>
              <a:t>:</a:t>
            </a:r>
            <a:r>
              <a:rPr sz="2750" spc="40" dirty="0"/>
              <a:t> </a:t>
            </a:r>
            <a:r>
              <a:rPr sz="2750" spc="5" dirty="0"/>
              <a:t>t</a:t>
            </a:r>
            <a:r>
              <a:rPr sz="2750" spc="10" dirty="0"/>
              <a:t>o</a:t>
            </a:r>
            <a:r>
              <a:rPr sz="2750" spc="15" dirty="0"/>
              <a:t>t</a:t>
            </a:r>
            <a:r>
              <a:rPr sz="2750" spc="-15" dirty="0"/>
              <a:t>a</a:t>
            </a:r>
            <a:r>
              <a:rPr sz="2750" dirty="0"/>
              <a:t>l</a:t>
            </a:r>
            <a:r>
              <a:rPr sz="2750" spc="40" dirty="0"/>
              <a:t> </a:t>
            </a:r>
            <a:r>
              <a:rPr sz="2750" spc="-50" dirty="0"/>
              <a:t>f</a:t>
            </a:r>
            <a:r>
              <a:rPr sz="2750" spc="10" dirty="0"/>
              <a:t>o</a:t>
            </a:r>
            <a:r>
              <a:rPr sz="2750" spc="15" dirty="0"/>
              <a:t>o</a:t>
            </a:r>
            <a:r>
              <a:rPr sz="2750" spc="65" dirty="0"/>
              <a:t>d</a:t>
            </a:r>
            <a:r>
              <a:rPr sz="2750" spc="-25" dirty="0"/>
              <a:t>-</a:t>
            </a:r>
            <a:r>
              <a:rPr sz="2750" spc="-5" dirty="0"/>
              <a:t>r</a:t>
            </a:r>
            <a:r>
              <a:rPr sz="2750" spc="25" dirty="0"/>
              <a:t>e</a:t>
            </a:r>
            <a:r>
              <a:rPr sz="2750" dirty="0"/>
              <a:t>l</a:t>
            </a:r>
            <a:r>
              <a:rPr sz="2750" spc="-30" dirty="0"/>
              <a:t>a</a:t>
            </a:r>
            <a:r>
              <a:rPr sz="2750" spc="10" dirty="0"/>
              <a:t>t</a:t>
            </a:r>
            <a:r>
              <a:rPr sz="2750" spc="25" dirty="0"/>
              <a:t>e</a:t>
            </a:r>
            <a:r>
              <a:rPr sz="2750" spc="10" dirty="0"/>
              <a:t>d</a:t>
            </a:r>
            <a:r>
              <a:rPr sz="2750" spc="-15" dirty="0"/>
              <a:t> </a:t>
            </a:r>
            <a:r>
              <a:rPr sz="2750" spc="40" dirty="0"/>
              <a:t>G</a:t>
            </a:r>
            <a:r>
              <a:rPr sz="2750" spc="-15" dirty="0"/>
              <a:t>H</a:t>
            </a:r>
            <a:r>
              <a:rPr sz="2750" spc="15" dirty="0"/>
              <a:t>G</a:t>
            </a:r>
            <a:r>
              <a:rPr sz="2750" spc="80" dirty="0"/>
              <a:t> </a:t>
            </a:r>
            <a:r>
              <a:rPr sz="2750" spc="25" dirty="0"/>
              <a:t>e</a:t>
            </a:r>
            <a:r>
              <a:rPr sz="2750" spc="15" dirty="0"/>
              <a:t>m</a:t>
            </a:r>
            <a:r>
              <a:rPr sz="2750" spc="-10" dirty="0"/>
              <a:t>i</a:t>
            </a:r>
            <a:r>
              <a:rPr sz="2750" spc="25" dirty="0"/>
              <a:t>ss</a:t>
            </a:r>
            <a:r>
              <a:rPr sz="2750" spc="10" dirty="0"/>
              <a:t>io</a:t>
            </a:r>
            <a:r>
              <a:rPr sz="2750" spc="15" dirty="0"/>
              <a:t>n</a:t>
            </a:r>
            <a:r>
              <a:rPr sz="2750" spc="10" dirty="0"/>
              <a:t>s</a:t>
            </a:r>
            <a:r>
              <a:rPr sz="2750" spc="70" dirty="0"/>
              <a:t> </a:t>
            </a:r>
            <a:r>
              <a:rPr sz="2750" spc="30" dirty="0"/>
              <a:t>(</a:t>
            </a:r>
            <a:r>
              <a:rPr sz="2750" spc="20" dirty="0"/>
              <a:t>202</a:t>
            </a:r>
            <a:r>
              <a:rPr sz="2750" spc="10" dirty="0"/>
              <a:t>1</a:t>
            </a:r>
            <a:endParaRPr sz="2750" dirty="0"/>
          </a:p>
          <a:p>
            <a:pPr marL="76833">
              <a:spcBef>
                <a:spcPts val="80"/>
              </a:spcBef>
            </a:pPr>
            <a:r>
              <a:rPr sz="2750" spc="10" dirty="0"/>
              <a:t>b</a:t>
            </a:r>
            <a:r>
              <a:rPr sz="2750" spc="-10" dirty="0"/>
              <a:t>a</a:t>
            </a:r>
            <a:r>
              <a:rPr sz="2750" spc="20" dirty="0"/>
              <a:t>s</a:t>
            </a:r>
            <a:r>
              <a:rPr sz="2750" spc="25" dirty="0"/>
              <a:t>e</a:t>
            </a:r>
            <a:r>
              <a:rPr sz="2750" spc="-5" dirty="0"/>
              <a:t>li</a:t>
            </a:r>
            <a:r>
              <a:rPr sz="2750" spc="10" dirty="0"/>
              <a:t>n</a:t>
            </a:r>
            <a:r>
              <a:rPr sz="2750" spc="35" dirty="0"/>
              <a:t>e</a:t>
            </a:r>
            <a:r>
              <a:rPr sz="2750" spc="5" dirty="0"/>
              <a:t>)</a:t>
            </a:r>
            <a:endParaRPr sz="2750" dirty="0"/>
          </a:p>
        </p:txBody>
      </p:sp>
      <p:sp>
        <p:nvSpPr>
          <p:cNvPr id="3" name="object 3"/>
          <p:cNvSpPr txBox="1"/>
          <p:nvPr/>
        </p:nvSpPr>
        <p:spPr>
          <a:xfrm>
            <a:off x="1399540" y="1988000"/>
            <a:ext cx="1692275" cy="215444"/>
          </a:xfrm>
          <a:prstGeom prst="rect">
            <a:avLst/>
          </a:prstGeom>
        </p:spPr>
        <p:txBody>
          <a:bodyPr vert="horz" wrap="square" lIns="0" tIns="0" rIns="0" bIns="0" rtlCol="0">
            <a:spAutoFit/>
          </a:bodyPr>
          <a:lstStyle/>
          <a:p>
            <a:pPr marL="12700"/>
            <a:r>
              <a:rPr sz="1400" spc="25">
                <a:latin typeface="Calibri"/>
                <a:cs typeface="Calibri"/>
              </a:rPr>
              <a:t>F</a:t>
            </a:r>
            <a:r>
              <a:rPr sz="1400" spc="5">
                <a:latin typeface="Calibri"/>
                <a:cs typeface="Calibri"/>
              </a:rPr>
              <a:t>oo</a:t>
            </a:r>
            <a:r>
              <a:rPr sz="1400" spc="10">
                <a:latin typeface="Calibri"/>
                <a:cs typeface="Calibri"/>
              </a:rPr>
              <a:t>d</a:t>
            </a:r>
            <a:r>
              <a:rPr sz="1400" spc="-85">
                <a:latin typeface="Calibri"/>
                <a:cs typeface="Calibri"/>
              </a:rPr>
              <a:t> </a:t>
            </a:r>
            <a:r>
              <a:rPr sz="1400" spc="5">
                <a:latin typeface="Calibri"/>
                <a:cs typeface="Calibri"/>
              </a:rPr>
              <a:t>p</a:t>
            </a:r>
            <a:r>
              <a:rPr sz="1400" spc="10">
                <a:latin typeface="Calibri"/>
                <a:cs typeface="Calibri"/>
              </a:rPr>
              <a:t>u</a:t>
            </a:r>
            <a:r>
              <a:rPr sz="1400" spc="25">
                <a:latin typeface="Calibri"/>
                <a:cs typeface="Calibri"/>
              </a:rPr>
              <a:t>r</a:t>
            </a:r>
            <a:r>
              <a:rPr sz="1400" spc="5">
                <a:latin typeface="Calibri"/>
                <a:cs typeface="Calibri"/>
              </a:rPr>
              <a:t>ch</a:t>
            </a:r>
            <a:r>
              <a:rPr sz="1400">
                <a:latin typeface="Calibri"/>
                <a:cs typeface="Calibri"/>
              </a:rPr>
              <a:t>a</a:t>
            </a:r>
            <a:r>
              <a:rPr sz="1400" spc="45">
                <a:latin typeface="Calibri"/>
                <a:cs typeface="Calibri"/>
              </a:rPr>
              <a:t>s</a:t>
            </a:r>
            <a:r>
              <a:rPr sz="1400" spc="-30">
                <a:latin typeface="Calibri"/>
                <a:cs typeface="Calibri"/>
              </a:rPr>
              <a:t>e</a:t>
            </a:r>
            <a:r>
              <a:rPr sz="1400" spc="5">
                <a:latin typeface="Calibri"/>
                <a:cs typeface="Calibri"/>
              </a:rPr>
              <a:t>s</a:t>
            </a:r>
            <a:r>
              <a:rPr sz="1400" spc="-50">
                <a:latin typeface="Calibri"/>
                <a:cs typeface="Calibri"/>
              </a:rPr>
              <a:t> </a:t>
            </a:r>
            <a:r>
              <a:rPr sz="1400">
                <a:latin typeface="Calibri"/>
                <a:cs typeface="Calibri"/>
              </a:rPr>
              <a:t>(</a:t>
            </a:r>
            <a:r>
              <a:rPr sz="1400" spc="30">
                <a:latin typeface="Calibri"/>
                <a:cs typeface="Calibri"/>
              </a:rPr>
              <a:t>202</a:t>
            </a:r>
            <a:r>
              <a:rPr sz="1400" spc="-50">
                <a:latin typeface="Calibri"/>
                <a:cs typeface="Calibri"/>
              </a:rPr>
              <a:t>1</a:t>
            </a:r>
            <a:r>
              <a:rPr sz="1400" spc="5">
                <a:latin typeface="Calibri"/>
                <a:cs typeface="Calibri"/>
              </a:rPr>
              <a:t>)</a:t>
            </a:r>
            <a:endParaRPr sz="1400">
              <a:latin typeface="Calibri"/>
              <a:cs typeface="Calibri"/>
            </a:endParaRPr>
          </a:p>
        </p:txBody>
      </p:sp>
      <p:sp>
        <p:nvSpPr>
          <p:cNvPr id="4" name="object 4"/>
          <p:cNvSpPr txBox="1"/>
          <p:nvPr/>
        </p:nvSpPr>
        <p:spPr>
          <a:xfrm>
            <a:off x="4747514" y="1868620"/>
            <a:ext cx="2449830" cy="215444"/>
          </a:xfrm>
          <a:prstGeom prst="rect">
            <a:avLst/>
          </a:prstGeom>
        </p:spPr>
        <p:txBody>
          <a:bodyPr vert="horz" wrap="square" lIns="0" tIns="0" rIns="0" bIns="0" rtlCol="0">
            <a:spAutoFit/>
          </a:bodyPr>
          <a:lstStyle/>
          <a:p>
            <a:pPr marL="12700"/>
            <a:r>
              <a:rPr sz="1400" spc="-165">
                <a:latin typeface="Calibri"/>
                <a:cs typeface="Calibri"/>
              </a:rPr>
              <a:t>T</a:t>
            </a:r>
            <a:r>
              <a:rPr sz="1400" spc="5">
                <a:latin typeface="Calibri"/>
                <a:cs typeface="Calibri"/>
              </a:rPr>
              <a:t>o</a:t>
            </a:r>
            <a:r>
              <a:rPr sz="1400" spc="-25">
                <a:latin typeface="Calibri"/>
                <a:cs typeface="Calibri"/>
              </a:rPr>
              <a:t>t</a:t>
            </a:r>
            <a:r>
              <a:rPr sz="1400" spc="-5">
                <a:latin typeface="Calibri"/>
                <a:cs typeface="Calibri"/>
              </a:rPr>
              <a:t>a</a:t>
            </a:r>
            <a:r>
              <a:rPr sz="1400" spc="5">
                <a:latin typeface="Calibri"/>
                <a:cs typeface="Calibri"/>
              </a:rPr>
              <a:t>l</a:t>
            </a:r>
            <a:r>
              <a:rPr sz="1400" spc="25">
                <a:latin typeface="Calibri"/>
                <a:cs typeface="Calibri"/>
              </a:rPr>
              <a:t> </a:t>
            </a:r>
            <a:r>
              <a:rPr sz="1400" spc="20">
                <a:latin typeface="Calibri"/>
                <a:cs typeface="Calibri"/>
              </a:rPr>
              <a:t>f</a:t>
            </a:r>
            <a:r>
              <a:rPr sz="1400" spc="5">
                <a:latin typeface="Calibri"/>
                <a:cs typeface="Calibri"/>
              </a:rPr>
              <a:t>oo</a:t>
            </a:r>
            <a:r>
              <a:rPr sz="1400" spc="10">
                <a:latin typeface="Calibri"/>
                <a:cs typeface="Calibri"/>
              </a:rPr>
              <a:t>d</a:t>
            </a:r>
            <a:r>
              <a:rPr sz="1400" spc="15">
                <a:latin typeface="Calibri"/>
                <a:cs typeface="Calibri"/>
              </a:rPr>
              <a:t>-</a:t>
            </a:r>
            <a:r>
              <a:rPr sz="1400" spc="25">
                <a:latin typeface="Calibri"/>
                <a:cs typeface="Calibri"/>
              </a:rPr>
              <a:t>r</a:t>
            </a:r>
            <a:r>
              <a:rPr sz="1400" spc="-30">
                <a:latin typeface="Calibri"/>
                <a:cs typeface="Calibri"/>
              </a:rPr>
              <a:t>e</a:t>
            </a:r>
            <a:r>
              <a:rPr sz="1400" spc="-25">
                <a:latin typeface="Calibri"/>
                <a:cs typeface="Calibri"/>
              </a:rPr>
              <a:t>l</a:t>
            </a:r>
            <a:r>
              <a:rPr sz="1400" spc="-5">
                <a:latin typeface="Calibri"/>
                <a:cs typeface="Calibri"/>
              </a:rPr>
              <a:t>a</a:t>
            </a:r>
            <a:r>
              <a:rPr sz="1400" spc="-30">
                <a:latin typeface="Calibri"/>
                <a:cs typeface="Calibri"/>
              </a:rPr>
              <a:t>te</a:t>
            </a:r>
            <a:r>
              <a:rPr sz="1400" spc="10">
                <a:latin typeface="Calibri"/>
                <a:cs typeface="Calibri"/>
              </a:rPr>
              <a:t>d</a:t>
            </a:r>
            <a:r>
              <a:rPr sz="1400" spc="-95">
                <a:latin typeface="Calibri"/>
                <a:cs typeface="Calibri"/>
              </a:rPr>
              <a:t> </a:t>
            </a:r>
            <a:r>
              <a:rPr sz="1400" spc="5">
                <a:latin typeface="Calibri"/>
                <a:cs typeface="Calibri"/>
              </a:rPr>
              <a:t>G</a:t>
            </a:r>
            <a:r>
              <a:rPr sz="1400" spc="10">
                <a:latin typeface="Calibri"/>
                <a:cs typeface="Calibri"/>
              </a:rPr>
              <a:t>H</a:t>
            </a:r>
            <a:r>
              <a:rPr sz="1400" spc="5">
                <a:latin typeface="Calibri"/>
                <a:cs typeface="Calibri"/>
              </a:rPr>
              <a:t>G</a:t>
            </a:r>
            <a:r>
              <a:rPr sz="1400" spc="-95">
                <a:latin typeface="Calibri"/>
                <a:cs typeface="Calibri"/>
              </a:rPr>
              <a:t> </a:t>
            </a:r>
            <a:r>
              <a:rPr sz="1400" spc="-30">
                <a:latin typeface="Calibri"/>
                <a:cs typeface="Calibri"/>
              </a:rPr>
              <a:t>e</a:t>
            </a:r>
            <a:r>
              <a:rPr sz="1400" spc="-10">
                <a:latin typeface="Calibri"/>
                <a:cs typeface="Calibri"/>
              </a:rPr>
              <a:t>m</a:t>
            </a:r>
            <a:r>
              <a:rPr sz="1400" spc="-25">
                <a:latin typeface="Calibri"/>
                <a:cs typeface="Calibri"/>
              </a:rPr>
              <a:t>i</a:t>
            </a:r>
            <a:r>
              <a:rPr sz="1400" spc="40">
                <a:latin typeface="Calibri"/>
                <a:cs typeface="Calibri"/>
              </a:rPr>
              <a:t>ss</a:t>
            </a:r>
            <a:r>
              <a:rPr sz="1400" spc="-25">
                <a:latin typeface="Calibri"/>
                <a:cs typeface="Calibri"/>
              </a:rPr>
              <a:t>i</a:t>
            </a:r>
            <a:r>
              <a:rPr sz="1400" spc="5">
                <a:latin typeface="Calibri"/>
                <a:cs typeface="Calibri"/>
              </a:rPr>
              <a:t>ons</a:t>
            </a:r>
            <a:endParaRPr sz="1400">
              <a:latin typeface="Calibri"/>
              <a:cs typeface="Calibri"/>
            </a:endParaRPr>
          </a:p>
        </p:txBody>
      </p:sp>
      <p:sp>
        <p:nvSpPr>
          <p:cNvPr id="5" name="object 5"/>
          <p:cNvSpPr txBox="1"/>
          <p:nvPr/>
        </p:nvSpPr>
        <p:spPr>
          <a:xfrm>
            <a:off x="5078628" y="2166898"/>
            <a:ext cx="2042160" cy="215444"/>
          </a:xfrm>
          <a:prstGeom prst="rect">
            <a:avLst/>
          </a:prstGeom>
        </p:spPr>
        <p:txBody>
          <a:bodyPr vert="horz" wrap="square" lIns="0" tIns="0" rIns="0" bIns="0" rtlCol="0">
            <a:spAutoFit/>
          </a:bodyPr>
          <a:lstStyle/>
          <a:p>
            <a:pPr marL="12700"/>
            <a:r>
              <a:rPr sz="1400" spc="25">
                <a:latin typeface="Calibri"/>
                <a:cs typeface="Calibri"/>
              </a:rPr>
              <a:t>29</a:t>
            </a:r>
            <a:r>
              <a:rPr sz="1400" spc="15">
                <a:latin typeface="Calibri"/>
                <a:cs typeface="Calibri"/>
              </a:rPr>
              <a:t>,</a:t>
            </a:r>
            <a:r>
              <a:rPr sz="1400" spc="25">
                <a:latin typeface="Calibri"/>
                <a:cs typeface="Calibri"/>
              </a:rPr>
              <a:t>78</a:t>
            </a:r>
            <a:r>
              <a:rPr sz="1400" spc="5">
                <a:latin typeface="Calibri"/>
                <a:cs typeface="Calibri"/>
              </a:rPr>
              <a:t>1</a:t>
            </a:r>
            <a:r>
              <a:rPr sz="1400" spc="-45">
                <a:latin typeface="Calibri"/>
                <a:cs typeface="Calibri"/>
              </a:rPr>
              <a:t> </a:t>
            </a:r>
            <a:r>
              <a:rPr sz="1400" spc="-30">
                <a:latin typeface="Calibri"/>
                <a:cs typeface="Calibri"/>
              </a:rPr>
              <a:t>t</a:t>
            </a:r>
            <a:r>
              <a:rPr sz="1400" spc="5">
                <a:latin typeface="Calibri"/>
                <a:cs typeface="Calibri"/>
              </a:rPr>
              <a:t>ons</a:t>
            </a:r>
            <a:r>
              <a:rPr sz="1400" spc="-60">
                <a:latin typeface="Calibri"/>
                <a:cs typeface="Calibri"/>
              </a:rPr>
              <a:t> </a:t>
            </a:r>
            <a:r>
              <a:rPr sz="1400" spc="-10">
                <a:latin typeface="Calibri"/>
                <a:cs typeface="Calibri"/>
              </a:rPr>
              <a:t>C</a:t>
            </a:r>
            <a:r>
              <a:rPr sz="1400" spc="35">
                <a:latin typeface="Calibri"/>
                <a:cs typeface="Calibri"/>
              </a:rPr>
              <a:t>O</a:t>
            </a:r>
            <a:r>
              <a:rPr sz="1350" spc="-15" baseline="-18518">
                <a:latin typeface="Calibri"/>
                <a:cs typeface="Calibri"/>
              </a:rPr>
              <a:t>2</a:t>
            </a:r>
            <a:r>
              <a:rPr sz="1400" spc="5">
                <a:latin typeface="Calibri"/>
                <a:cs typeface="Calibri"/>
              </a:rPr>
              <a:t>e</a:t>
            </a:r>
            <a:endParaRPr sz="1400">
              <a:latin typeface="Calibri"/>
              <a:cs typeface="Calibri"/>
            </a:endParaRPr>
          </a:p>
        </p:txBody>
      </p:sp>
      <p:sp>
        <p:nvSpPr>
          <p:cNvPr id="6" name="object 6"/>
          <p:cNvSpPr txBox="1"/>
          <p:nvPr/>
        </p:nvSpPr>
        <p:spPr>
          <a:xfrm>
            <a:off x="7645019" y="2971361"/>
            <a:ext cx="347980" cy="215444"/>
          </a:xfrm>
          <a:prstGeom prst="rect">
            <a:avLst/>
          </a:prstGeom>
        </p:spPr>
        <p:txBody>
          <a:bodyPr vert="horz" wrap="square" lIns="0" tIns="0" rIns="0" bIns="0" rtlCol="0">
            <a:spAutoFit/>
          </a:bodyPr>
          <a:lstStyle/>
          <a:p>
            <a:pPr marL="12700"/>
            <a:r>
              <a:rPr sz="1400" spc="-25">
                <a:latin typeface="Calibri"/>
                <a:cs typeface="Calibri"/>
              </a:rPr>
              <a:t>B</a:t>
            </a:r>
            <a:r>
              <a:rPr sz="1400" spc="-30">
                <a:latin typeface="Calibri"/>
                <a:cs typeface="Calibri"/>
              </a:rPr>
              <a:t>ee</a:t>
            </a:r>
            <a:r>
              <a:rPr sz="1400" spc="5">
                <a:latin typeface="Calibri"/>
                <a:cs typeface="Calibri"/>
              </a:rPr>
              <a:t>f</a:t>
            </a:r>
            <a:endParaRPr sz="1400">
              <a:latin typeface="Calibri"/>
              <a:cs typeface="Calibri"/>
            </a:endParaRPr>
          </a:p>
        </p:txBody>
      </p:sp>
      <p:sp>
        <p:nvSpPr>
          <p:cNvPr id="7" name="object 7"/>
          <p:cNvSpPr txBox="1"/>
          <p:nvPr/>
        </p:nvSpPr>
        <p:spPr>
          <a:xfrm>
            <a:off x="7645018" y="3400875"/>
            <a:ext cx="1024890" cy="435760"/>
          </a:xfrm>
          <a:prstGeom prst="rect">
            <a:avLst/>
          </a:prstGeom>
        </p:spPr>
        <p:txBody>
          <a:bodyPr vert="horz" wrap="square" lIns="0" tIns="0" rIns="0" bIns="0" rtlCol="0">
            <a:spAutoFit/>
          </a:bodyPr>
          <a:lstStyle/>
          <a:p>
            <a:pPr marL="12700" marR="5080">
              <a:lnSpc>
                <a:spcPct val="102899"/>
              </a:lnSpc>
            </a:pPr>
            <a:r>
              <a:rPr sz="1400" spc="30">
                <a:latin typeface="Calibri"/>
                <a:cs typeface="Calibri"/>
              </a:rPr>
              <a:t>O</a:t>
            </a:r>
            <a:r>
              <a:rPr sz="1400" spc="-30">
                <a:latin typeface="Calibri"/>
                <a:cs typeface="Calibri"/>
              </a:rPr>
              <a:t>t</a:t>
            </a:r>
            <a:r>
              <a:rPr sz="1400">
                <a:latin typeface="Calibri"/>
                <a:cs typeface="Calibri"/>
              </a:rPr>
              <a:t>h</a:t>
            </a:r>
            <a:r>
              <a:rPr sz="1400" spc="-30">
                <a:latin typeface="Calibri"/>
                <a:cs typeface="Calibri"/>
              </a:rPr>
              <a:t>e</a:t>
            </a:r>
            <a:r>
              <a:rPr sz="1400">
                <a:latin typeface="Calibri"/>
                <a:cs typeface="Calibri"/>
              </a:rPr>
              <a:t>r</a:t>
            </a:r>
            <a:r>
              <a:rPr sz="1400" spc="-65">
                <a:latin typeface="Calibri"/>
                <a:cs typeface="Calibri"/>
              </a:rPr>
              <a:t> </a:t>
            </a:r>
            <a:r>
              <a:rPr sz="1400" spc="-5">
                <a:latin typeface="Calibri"/>
                <a:cs typeface="Calibri"/>
              </a:rPr>
              <a:t>a</a:t>
            </a:r>
            <a:r>
              <a:rPr sz="1400" spc="5">
                <a:latin typeface="Calibri"/>
                <a:cs typeface="Calibri"/>
              </a:rPr>
              <a:t>n</a:t>
            </a:r>
            <a:r>
              <a:rPr sz="1400" spc="-25">
                <a:latin typeface="Calibri"/>
                <a:cs typeface="Calibri"/>
              </a:rPr>
              <a:t>i</a:t>
            </a:r>
            <a:r>
              <a:rPr sz="1400" spc="-10">
                <a:latin typeface="Calibri"/>
                <a:cs typeface="Calibri"/>
              </a:rPr>
              <a:t>m</a:t>
            </a:r>
            <a:r>
              <a:rPr sz="1400" spc="-5">
                <a:latin typeface="Calibri"/>
                <a:cs typeface="Calibri"/>
              </a:rPr>
              <a:t>a</a:t>
            </a:r>
            <a:r>
              <a:rPr sz="1400" spc="-15">
                <a:latin typeface="Calibri"/>
                <a:cs typeface="Calibri"/>
              </a:rPr>
              <a:t>l</a:t>
            </a:r>
            <a:r>
              <a:rPr sz="1400" spc="5">
                <a:latin typeface="Calibri"/>
                <a:cs typeface="Calibri"/>
              </a:rPr>
              <a:t>- b</a:t>
            </a:r>
            <a:r>
              <a:rPr sz="1400">
                <a:latin typeface="Calibri"/>
                <a:cs typeface="Calibri"/>
              </a:rPr>
              <a:t>a</a:t>
            </a:r>
            <a:r>
              <a:rPr sz="1400" spc="40">
                <a:latin typeface="Calibri"/>
                <a:cs typeface="Calibri"/>
              </a:rPr>
              <a:t>s</a:t>
            </a:r>
            <a:r>
              <a:rPr sz="1400" spc="-30">
                <a:latin typeface="Calibri"/>
                <a:cs typeface="Calibri"/>
              </a:rPr>
              <a:t>e</a:t>
            </a:r>
            <a:r>
              <a:rPr sz="1400" spc="10">
                <a:latin typeface="Calibri"/>
                <a:cs typeface="Calibri"/>
              </a:rPr>
              <a:t>d</a:t>
            </a:r>
            <a:r>
              <a:rPr sz="1400" spc="-95">
                <a:latin typeface="Calibri"/>
                <a:cs typeface="Calibri"/>
              </a:rPr>
              <a:t> </a:t>
            </a:r>
            <a:r>
              <a:rPr sz="1400" spc="15">
                <a:latin typeface="Calibri"/>
                <a:cs typeface="Calibri"/>
              </a:rPr>
              <a:t>f</a:t>
            </a:r>
            <a:r>
              <a:rPr sz="1400" spc="5">
                <a:latin typeface="Calibri"/>
                <a:cs typeface="Calibri"/>
              </a:rPr>
              <a:t>oods</a:t>
            </a:r>
            <a:endParaRPr sz="1400">
              <a:latin typeface="Calibri"/>
              <a:cs typeface="Calibri"/>
            </a:endParaRPr>
          </a:p>
        </p:txBody>
      </p:sp>
      <p:sp>
        <p:nvSpPr>
          <p:cNvPr id="8" name="object 8"/>
          <p:cNvSpPr txBox="1"/>
          <p:nvPr/>
        </p:nvSpPr>
        <p:spPr>
          <a:xfrm>
            <a:off x="7645018" y="4040066"/>
            <a:ext cx="1038860" cy="215444"/>
          </a:xfrm>
          <a:prstGeom prst="rect">
            <a:avLst/>
          </a:prstGeom>
        </p:spPr>
        <p:txBody>
          <a:bodyPr vert="horz" wrap="square" lIns="0" tIns="0" rIns="0" bIns="0" rtlCol="0">
            <a:spAutoFit/>
          </a:bodyPr>
          <a:lstStyle/>
          <a:p>
            <a:pPr marL="12700"/>
            <a:r>
              <a:rPr sz="1400" spc="15">
                <a:latin typeface="Calibri"/>
                <a:cs typeface="Calibri"/>
              </a:rPr>
              <a:t>P</a:t>
            </a:r>
            <a:r>
              <a:rPr sz="1400" spc="-25">
                <a:latin typeface="Calibri"/>
                <a:cs typeface="Calibri"/>
              </a:rPr>
              <a:t>l</a:t>
            </a:r>
            <a:r>
              <a:rPr sz="1400" spc="-5">
                <a:latin typeface="Calibri"/>
                <a:cs typeface="Calibri"/>
              </a:rPr>
              <a:t>a</a:t>
            </a:r>
            <a:r>
              <a:rPr sz="1400" spc="5">
                <a:latin typeface="Calibri"/>
                <a:cs typeface="Calibri"/>
              </a:rPr>
              <a:t>nt</a:t>
            </a:r>
            <a:r>
              <a:rPr sz="1400" spc="-45">
                <a:latin typeface="Calibri"/>
                <a:cs typeface="Calibri"/>
              </a:rPr>
              <a:t> </a:t>
            </a:r>
            <a:r>
              <a:rPr sz="1400">
                <a:latin typeface="Calibri"/>
                <a:cs typeface="Calibri"/>
              </a:rPr>
              <a:t>p</a:t>
            </a:r>
            <a:r>
              <a:rPr sz="1400" spc="25">
                <a:latin typeface="Calibri"/>
                <a:cs typeface="Calibri"/>
              </a:rPr>
              <a:t>r</a:t>
            </a:r>
            <a:r>
              <a:rPr sz="1400" spc="5">
                <a:latin typeface="Calibri"/>
                <a:cs typeface="Calibri"/>
              </a:rPr>
              <a:t>o</a:t>
            </a:r>
            <a:r>
              <a:rPr sz="1400" spc="-25">
                <a:latin typeface="Calibri"/>
                <a:cs typeface="Calibri"/>
              </a:rPr>
              <a:t>t</a:t>
            </a:r>
            <a:r>
              <a:rPr sz="1400" spc="-30">
                <a:latin typeface="Calibri"/>
                <a:cs typeface="Calibri"/>
              </a:rPr>
              <a:t>e</a:t>
            </a:r>
            <a:r>
              <a:rPr sz="1400" spc="-25">
                <a:latin typeface="Calibri"/>
                <a:cs typeface="Calibri"/>
              </a:rPr>
              <a:t>i</a:t>
            </a:r>
            <a:r>
              <a:rPr sz="1400" spc="5">
                <a:latin typeface="Calibri"/>
                <a:cs typeface="Calibri"/>
              </a:rPr>
              <a:t>ns</a:t>
            </a:r>
            <a:endParaRPr sz="1400">
              <a:latin typeface="Calibri"/>
              <a:cs typeface="Calibri"/>
            </a:endParaRPr>
          </a:p>
        </p:txBody>
      </p:sp>
      <p:sp>
        <p:nvSpPr>
          <p:cNvPr id="9" name="object 9"/>
          <p:cNvSpPr txBox="1"/>
          <p:nvPr/>
        </p:nvSpPr>
        <p:spPr>
          <a:xfrm>
            <a:off x="7645019" y="4469707"/>
            <a:ext cx="1369695" cy="215444"/>
          </a:xfrm>
          <a:prstGeom prst="rect">
            <a:avLst/>
          </a:prstGeom>
        </p:spPr>
        <p:txBody>
          <a:bodyPr vert="horz" wrap="square" lIns="0" tIns="0" rIns="0" bIns="0" rtlCol="0">
            <a:spAutoFit/>
          </a:bodyPr>
          <a:lstStyle/>
          <a:p>
            <a:pPr marL="12700"/>
            <a:r>
              <a:rPr sz="1400" spc="30">
                <a:latin typeface="Calibri"/>
                <a:cs typeface="Calibri"/>
              </a:rPr>
              <a:t>O</a:t>
            </a:r>
            <a:r>
              <a:rPr sz="1400" spc="-30">
                <a:latin typeface="Calibri"/>
                <a:cs typeface="Calibri"/>
              </a:rPr>
              <a:t>t</a:t>
            </a:r>
            <a:r>
              <a:rPr sz="1400">
                <a:latin typeface="Calibri"/>
                <a:cs typeface="Calibri"/>
              </a:rPr>
              <a:t>h</a:t>
            </a:r>
            <a:r>
              <a:rPr sz="1400" spc="-30">
                <a:latin typeface="Calibri"/>
                <a:cs typeface="Calibri"/>
              </a:rPr>
              <a:t>e</a:t>
            </a:r>
            <a:r>
              <a:rPr sz="1400" spc="30">
                <a:latin typeface="Calibri"/>
                <a:cs typeface="Calibri"/>
              </a:rPr>
              <a:t>r</a:t>
            </a:r>
            <a:r>
              <a:rPr sz="1400" spc="15">
                <a:latin typeface="Calibri"/>
                <a:cs typeface="Calibri"/>
              </a:rPr>
              <a:t>-</a:t>
            </a:r>
            <a:r>
              <a:rPr sz="1400" spc="5">
                <a:latin typeface="Calibri"/>
                <a:cs typeface="Calibri"/>
              </a:rPr>
              <a:t>p</a:t>
            </a:r>
            <a:r>
              <a:rPr sz="1400" spc="-20">
                <a:latin typeface="Calibri"/>
                <a:cs typeface="Calibri"/>
              </a:rPr>
              <a:t>l</a:t>
            </a:r>
            <a:r>
              <a:rPr sz="1400" spc="-5">
                <a:latin typeface="Calibri"/>
                <a:cs typeface="Calibri"/>
              </a:rPr>
              <a:t>a</a:t>
            </a:r>
            <a:r>
              <a:rPr sz="1400" spc="5">
                <a:latin typeface="Calibri"/>
                <a:cs typeface="Calibri"/>
              </a:rPr>
              <a:t>n</a:t>
            </a:r>
            <a:r>
              <a:rPr sz="1400" spc="-25">
                <a:latin typeface="Calibri"/>
                <a:cs typeface="Calibri"/>
              </a:rPr>
              <a:t>t</a:t>
            </a:r>
            <a:r>
              <a:rPr sz="1400" spc="20">
                <a:latin typeface="Calibri"/>
                <a:cs typeface="Calibri"/>
              </a:rPr>
              <a:t>-</a:t>
            </a:r>
            <a:r>
              <a:rPr sz="1400" spc="5">
                <a:latin typeface="Calibri"/>
                <a:cs typeface="Calibri"/>
              </a:rPr>
              <a:t>b</a:t>
            </a:r>
            <a:r>
              <a:rPr sz="1400">
                <a:latin typeface="Calibri"/>
                <a:cs typeface="Calibri"/>
              </a:rPr>
              <a:t>a</a:t>
            </a:r>
            <a:r>
              <a:rPr sz="1400" spc="40">
                <a:latin typeface="Calibri"/>
                <a:cs typeface="Calibri"/>
              </a:rPr>
              <a:t>s</a:t>
            </a:r>
            <a:r>
              <a:rPr sz="1400" spc="-110">
                <a:latin typeface="Calibri"/>
                <a:cs typeface="Calibri"/>
              </a:rPr>
              <a:t>e</a:t>
            </a:r>
            <a:r>
              <a:rPr sz="1400" spc="10">
                <a:latin typeface="Calibri"/>
                <a:cs typeface="Calibri"/>
              </a:rPr>
              <a:t>d</a:t>
            </a:r>
            <a:endParaRPr sz="1400">
              <a:latin typeface="Calibri"/>
              <a:cs typeface="Calibri"/>
            </a:endParaRPr>
          </a:p>
        </p:txBody>
      </p:sp>
      <p:sp>
        <p:nvSpPr>
          <p:cNvPr id="10" name="object 10"/>
          <p:cNvSpPr txBox="1"/>
          <p:nvPr/>
        </p:nvSpPr>
        <p:spPr>
          <a:xfrm>
            <a:off x="7645019" y="4689037"/>
            <a:ext cx="439420" cy="215444"/>
          </a:xfrm>
          <a:prstGeom prst="rect">
            <a:avLst/>
          </a:prstGeom>
        </p:spPr>
        <p:txBody>
          <a:bodyPr vert="horz" wrap="square" lIns="0" tIns="0" rIns="0" bIns="0" rtlCol="0">
            <a:spAutoFit/>
          </a:bodyPr>
          <a:lstStyle/>
          <a:p>
            <a:pPr marL="12700"/>
            <a:r>
              <a:rPr sz="1400" spc="15">
                <a:latin typeface="Calibri"/>
                <a:cs typeface="Calibri"/>
              </a:rPr>
              <a:t>f</a:t>
            </a:r>
            <a:r>
              <a:rPr sz="1400" spc="5">
                <a:latin typeface="Calibri"/>
                <a:cs typeface="Calibri"/>
              </a:rPr>
              <a:t>oods</a:t>
            </a:r>
            <a:endParaRPr sz="1400">
              <a:latin typeface="Calibri"/>
              <a:cs typeface="Calibri"/>
            </a:endParaRPr>
          </a:p>
        </p:txBody>
      </p:sp>
      <p:sp>
        <p:nvSpPr>
          <p:cNvPr id="11" name="object 11"/>
          <p:cNvSpPr/>
          <p:nvPr/>
        </p:nvSpPr>
        <p:spPr>
          <a:xfrm>
            <a:off x="7396226" y="3014726"/>
            <a:ext cx="180975" cy="180975"/>
          </a:xfrm>
          <a:custGeom>
            <a:avLst/>
            <a:gdLst/>
            <a:ahLst/>
            <a:cxnLst/>
            <a:rect l="l" t="t" r="r" b="b"/>
            <a:pathLst>
              <a:path w="180975" h="180975">
                <a:moveTo>
                  <a:pt x="0" y="180975"/>
                </a:moveTo>
                <a:lnTo>
                  <a:pt x="180975" y="180975"/>
                </a:lnTo>
                <a:lnTo>
                  <a:pt x="180975" y="0"/>
                </a:lnTo>
                <a:lnTo>
                  <a:pt x="0" y="0"/>
                </a:lnTo>
                <a:lnTo>
                  <a:pt x="0" y="180975"/>
                </a:lnTo>
                <a:close/>
              </a:path>
            </a:pathLst>
          </a:custGeom>
          <a:solidFill>
            <a:srgbClr val="C4161C"/>
          </a:solidFill>
        </p:spPr>
        <p:txBody>
          <a:bodyPr wrap="square" lIns="0" tIns="0" rIns="0" bIns="0" rtlCol="0"/>
          <a:lstStyle/>
          <a:p>
            <a:endParaRPr/>
          </a:p>
        </p:txBody>
      </p:sp>
      <p:sp>
        <p:nvSpPr>
          <p:cNvPr id="12" name="object 12"/>
          <p:cNvSpPr/>
          <p:nvPr/>
        </p:nvSpPr>
        <p:spPr>
          <a:xfrm>
            <a:off x="7396226" y="3014726"/>
            <a:ext cx="180975" cy="180975"/>
          </a:xfrm>
          <a:custGeom>
            <a:avLst/>
            <a:gdLst/>
            <a:ahLst/>
            <a:cxnLst/>
            <a:rect l="l" t="t" r="r" b="b"/>
            <a:pathLst>
              <a:path w="180975" h="180975">
                <a:moveTo>
                  <a:pt x="0" y="180975"/>
                </a:moveTo>
                <a:lnTo>
                  <a:pt x="180975" y="180975"/>
                </a:lnTo>
                <a:lnTo>
                  <a:pt x="180975" y="0"/>
                </a:lnTo>
                <a:lnTo>
                  <a:pt x="0" y="0"/>
                </a:lnTo>
                <a:lnTo>
                  <a:pt x="0" y="180975"/>
                </a:lnTo>
                <a:close/>
              </a:path>
            </a:pathLst>
          </a:custGeom>
          <a:ln w="9525">
            <a:solidFill>
              <a:srgbClr val="000000"/>
            </a:solidFill>
          </a:ln>
        </p:spPr>
        <p:txBody>
          <a:bodyPr wrap="square" lIns="0" tIns="0" rIns="0" bIns="0" rtlCol="0"/>
          <a:lstStyle/>
          <a:p>
            <a:endParaRPr/>
          </a:p>
        </p:txBody>
      </p:sp>
      <p:sp>
        <p:nvSpPr>
          <p:cNvPr id="13" name="object 13"/>
          <p:cNvSpPr/>
          <p:nvPr/>
        </p:nvSpPr>
        <p:spPr>
          <a:xfrm>
            <a:off x="7396226" y="3452876"/>
            <a:ext cx="180975" cy="171450"/>
          </a:xfrm>
          <a:custGeom>
            <a:avLst/>
            <a:gdLst/>
            <a:ahLst/>
            <a:cxnLst/>
            <a:rect l="l" t="t" r="r" b="b"/>
            <a:pathLst>
              <a:path w="180975" h="171450">
                <a:moveTo>
                  <a:pt x="0" y="171450"/>
                </a:moveTo>
                <a:lnTo>
                  <a:pt x="180975" y="171450"/>
                </a:lnTo>
                <a:lnTo>
                  <a:pt x="180975" y="0"/>
                </a:lnTo>
                <a:lnTo>
                  <a:pt x="0" y="0"/>
                </a:lnTo>
                <a:lnTo>
                  <a:pt x="0" y="171450"/>
                </a:lnTo>
                <a:close/>
              </a:path>
            </a:pathLst>
          </a:custGeom>
          <a:solidFill>
            <a:srgbClr val="FCB812"/>
          </a:solidFill>
        </p:spPr>
        <p:txBody>
          <a:bodyPr wrap="square" lIns="0" tIns="0" rIns="0" bIns="0" rtlCol="0"/>
          <a:lstStyle/>
          <a:p>
            <a:endParaRPr/>
          </a:p>
        </p:txBody>
      </p:sp>
      <p:sp>
        <p:nvSpPr>
          <p:cNvPr id="14" name="object 14"/>
          <p:cNvSpPr/>
          <p:nvPr/>
        </p:nvSpPr>
        <p:spPr>
          <a:xfrm>
            <a:off x="7396226" y="3452876"/>
            <a:ext cx="180975" cy="171450"/>
          </a:xfrm>
          <a:custGeom>
            <a:avLst/>
            <a:gdLst/>
            <a:ahLst/>
            <a:cxnLst/>
            <a:rect l="l" t="t" r="r" b="b"/>
            <a:pathLst>
              <a:path w="180975" h="171450">
                <a:moveTo>
                  <a:pt x="0" y="171450"/>
                </a:moveTo>
                <a:lnTo>
                  <a:pt x="180975" y="171450"/>
                </a:lnTo>
                <a:lnTo>
                  <a:pt x="180975" y="0"/>
                </a:lnTo>
                <a:lnTo>
                  <a:pt x="0" y="0"/>
                </a:lnTo>
                <a:lnTo>
                  <a:pt x="0" y="171450"/>
                </a:lnTo>
                <a:close/>
              </a:path>
            </a:pathLst>
          </a:custGeom>
          <a:ln w="9525">
            <a:solidFill>
              <a:srgbClr val="000000"/>
            </a:solidFill>
          </a:ln>
        </p:spPr>
        <p:txBody>
          <a:bodyPr wrap="square" lIns="0" tIns="0" rIns="0" bIns="0" rtlCol="0"/>
          <a:lstStyle/>
          <a:p>
            <a:endParaRPr/>
          </a:p>
        </p:txBody>
      </p:sp>
      <p:sp>
        <p:nvSpPr>
          <p:cNvPr id="15" name="object 15"/>
          <p:cNvSpPr/>
          <p:nvPr/>
        </p:nvSpPr>
        <p:spPr>
          <a:xfrm>
            <a:off x="7396226" y="4033901"/>
            <a:ext cx="180975" cy="171450"/>
          </a:xfrm>
          <a:custGeom>
            <a:avLst/>
            <a:gdLst/>
            <a:ahLst/>
            <a:cxnLst/>
            <a:rect l="l" t="t" r="r" b="b"/>
            <a:pathLst>
              <a:path w="180975" h="171450">
                <a:moveTo>
                  <a:pt x="0" y="171450"/>
                </a:moveTo>
                <a:lnTo>
                  <a:pt x="180975" y="171450"/>
                </a:lnTo>
                <a:lnTo>
                  <a:pt x="180975" y="0"/>
                </a:lnTo>
                <a:lnTo>
                  <a:pt x="0" y="0"/>
                </a:lnTo>
                <a:lnTo>
                  <a:pt x="0" y="171450"/>
                </a:lnTo>
                <a:close/>
              </a:path>
            </a:pathLst>
          </a:custGeom>
          <a:solidFill>
            <a:srgbClr val="92D050"/>
          </a:solidFill>
        </p:spPr>
        <p:txBody>
          <a:bodyPr wrap="square" lIns="0" tIns="0" rIns="0" bIns="0" rtlCol="0"/>
          <a:lstStyle/>
          <a:p>
            <a:endParaRPr/>
          </a:p>
        </p:txBody>
      </p:sp>
      <p:sp>
        <p:nvSpPr>
          <p:cNvPr id="16" name="object 16"/>
          <p:cNvSpPr/>
          <p:nvPr/>
        </p:nvSpPr>
        <p:spPr>
          <a:xfrm>
            <a:off x="7396226" y="4033901"/>
            <a:ext cx="180975" cy="171450"/>
          </a:xfrm>
          <a:custGeom>
            <a:avLst/>
            <a:gdLst/>
            <a:ahLst/>
            <a:cxnLst/>
            <a:rect l="l" t="t" r="r" b="b"/>
            <a:pathLst>
              <a:path w="180975" h="171450">
                <a:moveTo>
                  <a:pt x="0" y="171450"/>
                </a:moveTo>
                <a:lnTo>
                  <a:pt x="180975" y="171450"/>
                </a:lnTo>
                <a:lnTo>
                  <a:pt x="180975" y="0"/>
                </a:lnTo>
                <a:lnTo>
                  <a:pt x="0" y="0"/>
                </a:lnTo>
                <a:lnTo>
                  <a:pt x="0" y="171450"/>
                </a:lnTo>
                <a:close/>
              </a:path>
            </a:pathLst>
          </a:custGeom>
          <a:ln w="9525">
            <a:solidFill>
              <a:srgbClr val="000000"/>
            </a:solidFill>
          </a:ln>
        </p:spPr>
        <p:txBody>
          <a:bodyPr wrap="square" lIns="0" tIns="0" rIns="0" bIns="0" rtlCol="0"/>
          <a:lstStyle/>
          <a:p>
            <a:endParaRPr/>
          </a:p>
        </p:txBody>
      </p:sp>
      <p:sp>
        <p:nvSpPr>
          <p:cNvPr id="17" name="object 17"/>
          <p:cNvSpPr/>
          <p:nvPr/>
        </p:nvSpPr>
        <p:spPr>
          <a:xfrm>
            <a:off x="7396226" y="4500626"/>
            <a:ext cx="180975" cy="171450"/>
          </a:xfrm>
          <a:custGeom>
            <a:avLst/>
            <a:gdLst/>
            <a:ahLst/>
            <a:cxnLst/>
            <a:rect l="l" t="t" r="r" b="b"/>
            <a:pathLst>
              <a:path w="180975" h="171450">
                <a:moveTo>
                  <a:pt x="0" y="171450"/>
                </a:moveTo>
                <a:lnTo>
                  <a:pt x="180975" y="171450"/>
                </a:lnTo>
                <a:lnTo>
                  <a:pt x="180975" y="0"/>
                </a:lnTo>
                <a:lnTo>
                  <a:pt x="0" y="0"/>
                </a:lnTo>
                <a:lnTo>
                  <a:pt x="0" y="171450"/>
                </a:lnTo>
                <a:close/>
              </a:path>
            </a:pathLst>
          </a:custGeom>
          <a:solidFill>
            <a:srgbClr val="006FC0"/>
          </a:solidFill>
        </p:spPr>
        <p:txBody>
          <a:bodyPr wrap="square" lIns="0" tIns="0" rIns="0" bIns="0" rtlCol="0"/>
          <a:lstStyle/>
          <a:p>
            <a:endParaRPr/>
          </a:p>
        </p:txBody>
      </p:sp>
      <p:sp>
        <p:nvSpPr>
          <p:cNvPr id="18" name="object 18"/>
          <p:cNvSpPr/>
          <p:nvPr/>
        </p:nvSpPr>
        <p:spPr>
          <a:xfrm>
            <a:off x="7396226" y="4500626"/>
            <a:ext cx="180975" cy="171450"/>
          </a:xfrm>
          <a:custGeom>
            <a:avLst/>
            <a:gdLst/>
            <a:ahLst/>
            <a:cxnLst/>
            <a:rect l="l" t="t" r="r" b="b"/>
            <a:pathLst>
              <a:path w="180975" h="171450">
                <a:moveTo>
                  <a:pt x="0" y="171450"/>
                </a:moveTo>
                <a:lnTo>
                  <a:pt x="180975" y="171450"/>
                </a:lnTo>
                <a:lnTo>
                  <a:pt x="180975" y="0"/>
                </a:lnTo>
                <a:lnTo>
                  <a:pt x="0" y="0"/>
                </a:lnTo>
                <a:lnTo>
                  <a:pt x="0" y="171450"/>
                </a:lnTo>
                <a:close/>
              </a:path>
            </a:pathLst>
          </a:custGeom>
          <a:ln w="9525">
            <a:solidFill>
              <a:srgbClr val="000000"/>
            </a:solidFill>
          </a:ln>
        </p:spPr>
        <p:txBody>
          <a:bodyPr wrap="square" lIns="0" tIns="0" rIns="0" bIns="0" rtlCol="0"/>
          <a:lstStyle/>
          <a:p>
            <a:endParaRPr/>
          </a:p>
        </p:txBody>
      </p:sp>
      <p:sp>
        <p:nvSpPr>
          <p:cNvPr id="19" name="object 19"/>
          <p:cNvSpPr/>
          <p:nvPr/>
        </p:nvSpPr>
        <p:spPr>
          <a:xfrm>
            <a:off x="1" y="2455355"/>
            <a:ext cx="4456430" cy="3260725"/>
          </a:xfrm>
          <a:custGeom>
            <a:avLst/>
            <a:gdLst/>
            <a:ahLst/>
            <a:cxnLst/>
            <a:rect l="l" t="t" r="r" b="b"/>
            <a:pathLst>
              <a:path w="4456430" h="3260725">
                <a:moveTo>
                  <a:pt x="0" y="3260725"/>
                </a:moveTo>
                <a:lnTo>
                  <a:pt x="4455833" y="3260725"/>
                </a:lnTo>
                <a:lnTo>
                  <a:pt x="4455833" y="0"/>
                </a:lnTo>
                <a:lnTo>
                  <a:pt x="0" y="0"/>
                </a:lnTo>
              </a:path>
            </a:pathLst>
          </a:custGeom>
          <a:ln w="3175">
            <a:noFill/>
          </a:ln>
        </p:spPr>
        <p:txBody>
          <a:bodyPr wrap="square" lIns="0" tIns="0" rIns="0" bIns="0" rtlCol="0"/>
          <a:lstStyle/>
          <a:p>
            <a:endParaRPr/>
          </a:p>
        </p:txBody>
      </p:sp>
      <p:sp>
        <p:nvSpPr>
          <p:cNvPr id="20" name="object 20"/>
          <p:cNvSpPr/>
          <p:nvPr/>
        </p:nvSpPr>
        <p:spPr>
          <a:xfrm>
            <a:off x="1704213" y="2798827"/>
            <a:ext cx="127000" cy="1287145"/>
          </a:xfrm>
          <a:custGeom>
            <a:avLst/>
            <a:gdLst/>
            <a:ahLst/>
            <a:cxnLst/>
            <a:rect l="l" t="t" r="r" b="b"/>
            <a:pathLst>
              <a:path w="127000" h="1287145">
                <a:moveTo>
                  <a:pt x="0" y="0"/>
                </a:moveTo>
                <a:lnTo>
                  <a:pt x="0" y="1286891"/>
                </a:lnTo>
                <a:lnTo>
                  <a:pt x="126837" y="6269"/>
                </a:lnTo>
                <a:lnTo>
                  <a:pt x="76141" y="2257"/>
                </a:lnTo>
                <a:lnTo>
                  <a:pt x="25387" y="250"/>
                </a:lnTo>
                <a:lnTo>
                  <a:pt x="0" y="0"/>
                </a:lnTo>
                <a:close/>
              </a:path>
            </a:pathLst>
          </a:custGeom>
          <a:solidFill>
            <a:srgbClr val="C4161C"/>
          </a:solidFill>
        </p:spPr>
        <p:txBody>
          <a:bodyPr wrap="square" lIns="0" tIns="0" rIns="0" bIns="0" rtlCol="0"/>
          <a:lstStyle/>
          <a:p>
            <a:endParaRPr/>
          </a:p>
        </p:txBody>
      </p:sp>
      <p:sp>
        <p:nvSpPr>
          <p:cNvPr id="21" name="object 21"/>
          <p:cNvSpPr/>
          <p:nvPr/>
        </p:nvSpPr>
        <p:spPr>
          <a:xfrm>
            <a:off x="1704213" y="2806064"/>
            <a:ext cx="1140460" cy="1280160"/>
          </a:xfrm>
          <a:custGeom>
            <a:avLst/>
            <a:gdLst/>
            <a:ahLst/>
            <a:cxnLst/>
            <a:rect l="l" t="t" r="r" b="b"/>
            <a:pathLst>
              <a:path w="1140460" h="1280160">
                <a:moveTo>
                  <a:pt x="136270" y="0"/>
                </a:moveTo>
                <a:lnTo>
                  <a:pt x="0" y="1279652"/>
                </a:lnTo>
                <a:lnTo>
                  <a:pt x="1140206" y="683133"/>
                </a:lnTo>
                <a:lnTo>
                  <a:pt x="1108982" y="626892"/>
                </a:lnTo>
                <a:lnTo>
                  <a:pt x="1075192" y="572591"/>
                </a:lnTo>
                <a:lnTo>
                  <a:pt x="1038931" y="520293"/>
                </a:lnTo>
                <a:lnTo>
                  <a:pt x="1000293" y="470062"/>
                </a:lnTo>
                <a:lnTo>
                  <a:pt x="959373" y="421963"/>
                </a:lnTo>
                <a:lnTo>
                  <a:pt x="916267" y="376060"/>
                </a:lnTo>
                <a:lnTo>
                  <a:pt x="871068" y="332417"/>
                </a:lnTo>
                <a:lnTo>
                  <a:pt x="823872" y="291099"/>
                </a:lnTo>
                <a:lnTo>
                  <a:pt x="774774" y="252169"/>
                </a:lnTo>
                <a:lnTo>
                  <a:pt x="723868" y="215693"/>
                </a:lnTo>
                <a:lnTo>
                  <a:pt x="671249" y="181734"/>
                </a:lnTo>
                <a:lnTo>
                  <a:pt x="617013" y="150357"/>
                </a:lnTo>
                <a:lnTo>
                  <a:pt x="561254" y="121626"/>
                </a:lnTo>
                <a:lnTo>
                  <a:pt x="504067" y="95606"/>
                </a:lnTo>
                <a:lnTo>
                  <a:pt x="445547" y="72360"/>
                </a:lnTo>
                <a:lnTo>
                  <a:pt x="385789" y="51953"/>
                </a:lnTo>
                <a:lnTo>
                  <a:pt x="324887" y="34449"/>
                </a:lnTo>
                <a:lnTo>
                  <a:pt x="262937" y="19912"/>
                </a:lnTo>
                <a:lnTo>
                  <a:pt x="200033" y="8408"/>
                </a:lnTo>
                <a:lnTo>
                  <a:pt x="136270" y="0"/>
                </a:lnTo>
                <a:close/>
              </a:path>
            </a:pathLst>
          </a:custGeom>
          <a:solidFill>
            <a:srgbClr val="FCB812"/>
          </a:solidFill>
        </p:spPr>
        <p:txBody>
          <a:bodyPr wrap="square" lIns="0" tIns="0" rIns="0" bIns="0" rtlCol="0"/>
          <a:lstStyle/>
          <a:p>
            <a:endParaRPr/>
          </a:p>
        </p:txBody>
      </p:sp>
      <p:sp>
        <p:nvSpPr>
          <p:cNvPr id="22" name="object 22"/>
          <p:cNvSpPr/>
          <p:nvPr/>
        </p:nvSpPr>
        <p:spPr>
          <a:xfrm>
            <a:off x="1704214" y="3489199"/>
            <a:ext cx="1168400" cy="596900"/>
          </a:xfrm>
          <a:custGeom>
            <a:avLst/>
            <a:gdLst/>
            <a:ahLst/>
            <a:cxnLst/>
            <a:rect l="l" t="t" r="r" b="b"/>
            <a:pathLst>
              <a:path w="1168400" h="596900">
                <a:moveTo>
                  <a:pt x="1140206" y="0"/>
                </a:moveTo>
                <a:lnTo>
                  <a:pt x="0" y="596519"/>
                </a:lnTo>
                <a:lnTo>
                  <a:pt x="1168265" y="56956"/>
                </a:lnTo>
                <a:lnTo>
                  <a:pt x="1162878" y="45451"/>
                </a:lnTo>
                <a:lnTo>
                  <a:pt x="1157379" y="34007"/>
                </a:lnTo>
                <a:lnTo>
                  <a:pt x="1151767" y="22620"/>
                </a:lnTo>
                <a:lnTo>
                  <a:pt x="1146042" y="11285"/>
                </a:lnTo>
                <a:lnTo>
                  <a:pt x="1140206" y="0"/>
                </a:lnTo>
                <a:close/>
              </a:path>
            </a:pathLst>
          </a:custGeom>
          <a:solidFill>
            <a:srgbClr val="FCB812"/>
          </a:solidFill>
        </p:spPr>
        <p:txBody>
          <a:bodyPr wrap="square" lIns="0" tIns="0" rIns="0" bIns="0" rtlCol="0"/>
          <a:lstStyle/>
          <a:p>
            <a:endParaRPr/>
          </a:p>
        </p:txBody>
      </p:sp>
      <p:sp>
        <p:nvSpPr>
          <p:cNvPr id="23" name="object 23"/>
          <p:cNvSpPr/>
          <p:nvPr/>
        </p:nvSpPr>
        <p:spPr>
          <a:xfrm>
            <a:off x="1704214" y="3489199"/>
            <a:ext cx="1168400" cy="596900"/>
          </a:xfrm>
          <a:custGeom>
            <a:avLst/>
            <a:gdLst/>
            <a:ahLst/>
            <a:cxnLst/>
            <a:rect l="l" t="t" r="r" b="b"/>
            <a:pathLst>
              <a:path w="1168400" h="596900">
                <a:moveTo>
                  <a:pt x="1140206" y="0"/>
                </a:moveTo>
                <a:lnTo>
                  <a:pt x="1162878" y="45451"/>
                </a:lnTo>
                <a:lnTo>
                  <a:pt x="1168265" y="56956"/>
                </a:lnTo>
                <a:lnTo>
                  <a:pt x="0" y="596519"/>
                </a:lnTo>
                <a:lnTo>
                  <a:pt x="1140206" y="0"/>
                </a:lnTo>
                <a:close/>
              </a:path>
            </a:pathLst>
          </a:custGeom>
          <a:ln w="19050">
            <a:solidFill>
              <a:srgbClr val="FFFFFF"/>
            </a:solidFill>
          </a:ln>
        </p:spPr>
        <p:txBody>
          <a:bodyPr wrap="square" lIns="0" tIns="0" rIns="0" bIns="0" rtlCol="0"/>
          <a:lstStyle/>
          <a:p>
            <a:endParaRPr/>
          </a:p>
        </p:txBody>
      </p:sp>
      <p:sp>
        <p:nvSpPr>
          <p:cNvPr id="24" name="object 24"/>
          <p:cNvSpPr/>
          <p:nvPr/>
        </p:nvSpPr>
        <p:spPr>
          <a:xfrm>
            <a:off x="1704214" y="3555620"/>
            <a:ext cx="1287145" cy="968375"/>
          </a:xfrm>
          <a:custGeom>
            <a:avLst/>
            <a:gdLst/>
            <a:ahLst/>
            <a:cxnLst/>
            <a:rect l="l" t="t" r="r" b="b"/>
            <a:pathLst>
              <a:path w="1287145" h="968375">
                <a:moveTo>
                  <a:pt x="1172591" y="0"/>
                </a:moveTo>
                <a:lnTo>
                  <a:pt x="0" y="530098"/>
                </a:lnTo>
                <a:lnTo>
                  <a:pt x="1210056" y="967994"/>
                </a:lnTo>
                <a:lnTo>
                  <a:pt x="1226206" y="920480"/>
                </a:lnTo>
                <a:lnTo>
                  <a:pt x="1240447" y="872539"/>
                </a:lnTo>
                <a:lnTo>
                  <a:pt x="1252779" y="824228"/>
                </a:lnTo>
                <a:lnTo>
                  <a:pt x="1263206" y="775602"/>
                </a:lnTo>
                <a:lnTo>
                  <a:pt x="1271728" y="726715"/>
                </a:lnTo>
                <a:lnTo>
                  <a:pt x="1278349" y="677625"/>
                </a:lnTo>
                <a:lnTo>
                  <a:pt x="1283070" y="628385"/>
                </a:lnTo>
                <a:lnTo>
                  <a:pt x="1285894" y="579052"/>
                </a:lnTo>
                <a:lnTo>
                  <a:pt x="1286823" y="529682"/>
                </a:lnTo>
                <a:lnTo>
                  <a:pt x="1285859" y="480329"/>
                </a:lnTo>
                <a:lnTo>
                  <a:pt x="1283004" y="431050"/>
                </a:lnTo>
                <a:lnTo>
                  <a:pt x="1278261" y="381900"/>
                </a:lnTo>
                <a:lnTo>
                  <a:pt x="1271631" y="332934"/>
                </a:lnTo>
                <a:lnTo>
                  <a:pt x="1263117" y="284208"/>
                </a:lnTo>
                <a:lnTo>
                  <a:pt x="1252722" y="235777"/>
                </a:lnTo>
                <a:lnTo>
                  <a:pt x="1240446" y="187697"/>
                </a:lnTo>
                <a:lnTo>
                  <a:pt x="1226293" y="140024"/>
                </a:lnTo>
                <a:lnTo>
                  <a:pt x="1210265" y="92813"/>
                </a:lnTo>
                <a:lnTo>
                  <a:pt x="1192363" y="46120"/>
                </a:lnTo>
                <a:lnTo>
                  <a:pt x="1172591" y="0"/>
                </a:lnTo>
                <a:close/>
              </a:path>
            </a:pathLst>
          </a:custGeom>
          <a:solidFill>
            <a:srgbClr val="FCB812"/>
          </a:solidFill>
        </p:spPr>
        <p:txBody>
          <a:bodyPr wrap="square" lIns="0" tIns="0" rIns="0" bIns="0" rtlCol="0"/>
          <a:lstStyle/>
          <a:p>
            <a:endParaRPr/>
          </a:p>
        </p:txBody>
      </p:sp>
      <p:sp>
        <p:nvSpPr>
          <p:cNvPr id="25" name="object 25"/>
          <p:cNvSpPr/>
          <p:nvPr/>
        </p:nvSpPr>
        <p:spPr>
          <a:xfrm>
            <a:off x="1704214" y="3555620"/>
            <a:ext cx="1287145" cy="968375"/>
          </a:xfrm>
          <a:custGeom>
            <a:avLst/>
            <a:gdLst/>
            <a:ahLst/>
            <a:cxnLst/>
            <a:rect l="l" t="t" r="r" b="b"/>
            <a:pathLst>
              <a:path w="1287145" h="968375">
                <a:moveTo>
                  <a:pt x="1172591" y="0"/>
                </a:moveTo>
                <a:lnTo>
                  <a:pt x="1192363" y="46120"/>
                </a:lnTo>
                <a:lnTo>
                  <a:pt x="1210265" y="92813"/>
                </a:lnTo>
                <a:lnTo>
                  <a:pt x="1226293" y="140024"/>
                </a:lnTo>
                <a:lnTo>
                  <a:pt x="1240446" y="187697"/>
                </a:lnTo>
                <a:lnTo>
                  <a:pt x="1252722" y="235777"/>
                </a:lnTo>
                <a:lnTo>
                  <a:pt x="1263117" y="284208"/>
                </a:lnTo>
                <a:lnTo>
                  <a:pt x="1271631" y="332934"/>
                </a:lnTo>
                <a:lnTo>
                  <a:pt x="1278261" y="381900"/>
                </a:lnTo>
                <a:lnTo>
                  <a:pt x="1283004" y="431050"/>
                </a:lnTo>
                <a:lnTo>
                  <a:pt x="1285859" y="480329"/>
                </a:lnTo>
                <a:lnTo>
                  <a:pt x="1286823" y="529682"/>
                </a:lnTo>
                <a:lnTo>
                  <a:pt x="1285894" y="579052"/>
                </a:lnTo>
                <a:lnTo>
                  <a:pt x="1283070" y="628385"/>
                </a:lnTo>
                <a:lnTo>
                  <a:pt x="1278349" y="677625"/>
                </a:lnTo>
                <a:lnTo>
                  <a:pt x="1271728" y="726715"/>
                </a:lnTo>
                <a:lnTo>
                  <a:pt x="1263206" y="775602"/>
                </a:lnTo>
                <a:lnTo>
                  <a:pt x="1252779" y="824228"/>
                </a:lnTo>
                <a:lnTo>
                  <a:pt x="1240447" y="872539"/>
                </a:lnTo>
                <a:lnTo>
                  <a:pt x="1226206" y="920480"/>
                </a:lnTo>
                <a:lnTo>
                  <a:pt x="1210056" y="967994"/>
                </a:lnTo>
                <a:lnTo>
                  <a:pt x="0" y="530098"/>
                </a:lnTo>
                <a:lnTo>
                  <a:pt x="1172591" y="0"/>
                </a:lnTo>
                <a:close/>
              </a:path>
            </a:pathLst>
          </a:custGeom>
          <a:ln w="19050">
            <a:solidFill>
              <a:srgbClr val="FFFFFF"/>
            </a:solidFill>
          </a:ln>
        </p:spPr>
        <p:txBody>
          <a:bodyPr wrap="square" lIns="0" tIns="0" rIns="0" bIns="0" rtlCol="0"/>
          <a:lstStyle/>
          <a:p>
            <a:endParaRPr/>
          </a:p>
        </p:txBody>
      </p:sp>
      <p:sp>
        <p:nvSpPr>
          <p:cNvPr id="26" name="object 26"/>
          <p:cNvSpPr/>
          <p:nvPr/>
        </p:nvSpPr>
        <p:spPr>
          <a:xfrm>
            <a:off x="1704214" y="4085718"/>
            <a:ext cx="1210310" cy="509270"/>
          </a:xfrm>
          <a:custGeom>
            <a:avLst/>
            <a:gdLst/>
            <a:ahLst/>
            <a:cxnLst/>
            <a:rect l="l" t="t" r="r" b="b"/>
            <a:pathLst>
              <a:path w="1210310" h="509270">
                <a:moveTo>
                  <a:pt x="0" y="0"/>
                </a:moveTo>
                <a:lnTo>
                  <a:pt x="1181998" y="508743"/>
                </a:lnTo>
                <a:lnTo>
                  <a:pt x="1186952" y="497059"/>
                </a:lnTo>
                <a:lnTo>
                  <a:pt x="1191800" y="485329"/>
                </a:lnTo>
                <a:lnTo>
                  <a:pt x="1196538" y="473552"/>
                </a:lnTo>
                <a:lnTo>
                  <a:pt x="1201162" y="461723"/>
                </a:lnTo>
                <a:lnTo>
                  <a:pt x="1205669" y="449838"/>
                </a:lnTo>
                <a:lnTo>
                  <a:pt x="1210056" y="437895"/>
                </a:lnTo>
                <a:lnTo>
                  <a:pt x="0" y="0"/>
                </a:lnTo>
                <a:close/>
              </a:path>
            </a:pathLst>
          </a:custGeom>
          <a:solidFill>
            <a:srgbClr val="FCB812"/>
          </a:solidFill>
        </p:spPr>
        <p:txBody>
          <a:bodyPr wrap="square" lIns="0" tIns="0" rIns="0" bIns="0" rtlCol="0"/>
          <a:lstStyle/>
          <a:p>
            <a:endParaRPr/>
          </a:p>
        </p:txBody>
      </p:sp>
      <p:sp>
        <p:nvSpPr>
          <p:cNvPr id="27" name="object 27"/>
          <p:cNvSpPr/>
          <p:nvPr/>
        </p:nvSpPr>
        <p:spPr>
          <a:xfrm>
            <a:off x="1704214" y="4085718"/>
            <a:ext cx="1210310" cy="509270"/>
          </a:xfrm>
          <a:custGeom>
            <a:avLst/>
            <a:gdLst/>
            <a:ahLst/>
            <a:cxnLst/>
            <a:rect l="l" t="t" r="r" b="b"/>
            <a:pathLst>
              <a:path w="1210310" h="509270">
                <a:moveTo>
                  <a:pt x="1210056" y="437895"/>
                </a:moveTo>
                <a:lnTo>
                  <a:pt x="1196538" y="473552"/>
                </a:lnTo>
                <a:lnTo>
                  <a:pt x="1181998" y="508743"/>
                </a:lnTo>
                <a:lnTo>
                  <a:pt x="0" y="0"/>
                </a:lnTo>
                <a:lnTo>
                  <a:pt x="1210056" y="437895"/>
                </a:lnTo>
                <a:close/>
              </a:path>
            </a:pathLst>
          </a:custGeom>
          <a:ln w="19050">
            <a:solidFill>
              <a:srgbClr val="FFFFFF"/>
            </a:solidFill>
          </a:ln>
        </p:spPr>
        <p:txBody>
          <a:bodyPr wrap="square" lIns="0" tIns="0" rIns="0" bIns="0" rtlCol="0"/>
          <a:lstStyle/>
          <a:p>
            <a:endParaRPr/>
          </a:p>
        </p:txBody>
      </p:sp>
      <p:sp>
        <p:nvSpPr>
          <p:cNvPr id="28" name="object 28"/>
          <p:cNvSpPr/>
          <p:nvPr/>
        </p:nvSpPr>
        <p:spPr>
          <a:xfrm>
            <a:off x="1704214" y="4085718"/>
            <a:ext cx="1181735" cy="635000"/>
          </a:xfrm>
          <a:custGeom>
            <a:avLst/>
            <a:gdLst/>
            <a:ahLst/>
            <a:cxnLst/>
            <a:rect l="l" t="t" r="r" b="b"/>
            <a:pathLst>
              <a:path w="1181735" h="635000">
                <a:moveTo>
                  <a:pt x="0" y="0"/>
                </a:moveTo>
                <a:lnTo>
                  <a:pt x="1119393" y="634749"/>
                </a:lnTo>
                <a:lnTo>
                  <a:pt x="1125603" y="623673"/>
                </a:lnTo>
                <a:lnTo>
                  <a:pt x="1131705" y="612536"/>
                </a:lnTo>
                <a:lnTo>
                  <a:pt x="1149354" y="578766"/>
                </a:lnTo>
                <a:lnTo>
                  <a:pt x="1165997" y="544467"/>
                </a:lnTo>
                <a:lnTo>
                  <a:pt x="1181608" y="509650"/>
                </a:lnTo>
                <a:lnTo>
                  <a:pt x="0" y="0"/>
                </a:lnTo>
                <a:close/>
              </a:path>
            </a:pathLst>
          </a:custGeom>
          <a:solidFill>
            <a:srgbClr val="FCB812"/>
          </a:solidFill>
        </p:spPr>
        <p:txBody>
          <a:bodyPr wrap="square" lIns="0" tIns="0" rIns="0" bIns="0" rtlCol="0"/>
          <a:lstStyle/>
          <a:p>
            <a:endParaRPr/>
          </a:p>
        </p:txBody>
      </p:sp>
      <p:sp>
        <p:nvSpPr>
          <p:cNvPr id="29" name="object 29"/>
          <p:cNvSpPr/>
          <p:nvPr/>
        </p:nvSpPr>
        <p:spPr>
          <a:xfrm>
            <a:off x="1704214" y="4085718"/>
            <a:ext cx="1181735" cy="635000"/>
          </a:xfrm>
          <a:custGeom>
            <a:avLst/>
            <a:gdLst/>
            <a:ahLst/>
            <a:cxnLst/>
            <a:rect l="l" t="t" r="r" b="b"/>
            <a:pathLst>
              <a:path w="1181735" h="635000">
                <a:moveTo>
                  <a:pt x="1181608" y="509650"/>
                </a:moveTo>
                <a:lnTo>
                  <a:pt x="1165997" y="544467"/>
                </a:lnTo>
                <a:lnTo>
                  <a:pt x="1149354" y="578766"/>
                </a:lnTo>
                <a:lnTo>
                  <a:pt x="1131705" y="612536"/>
                </a:lnTo>
                <a:lnTo>
                  <a:pt x="1119393" y="634749"/>
                </a:lnTo>
                <a:lnTo>
                  <a:pt x="0" y="0"/>
                </a:lnTo>
                <a:lnTo>
                  <a:pt x="1181608" y="509650"/>
                </a:lnTo>
                <a:close/>
              </a:path>
            </a:pathLst>
          </a:custGeom>
          <a:ln w="19050">
            <a:solidFill>
              <a:srgbClr val="FFFFFF"/>
            </a:solidFill>
          </a:ln>
        </p:spPr>
        <p:txBody>
          <a:bodyPr wrap="square" lIns="0" tIns="0" rIns="0" bIns="0" rtlCol="0"/>
          <a:lstStyle/>
          <a:p>
            <a:endParaRPr/>
          </a:p>
        </p:txBody>
      </p:sp>
      <p:sp>
        <p:nvSpPr>
          <p:cNvPr id="30" name="object 30"/>
          <p:cNvSpPr/>
          <p:nvPr/>
        </p:nvSpPr>
        <p:spPr>
          <a:xfrm>
            <a:off x="1704214" y="4085718"/>
            <a:ext cx="1115695" cy="642620"/>
          </a:xfrm>
          <a:custGeom>
            <a:avLst/>
            <a:gdLst/>
            <a:ahLst/>
            <a:cxnLst/>
            <a:rect l="l" t="t" r="r" b="b"/>
            <a:pathLst>
              <a:path w="1115695" h="642620">
                <a:moveTo>
                  <a:pt x="1115187" y="642111"/>
                </a:moveTo>
                <a:lnTo>
                  <a:pt x="0" y="0"/>
                </a:lnTo>
              </a:path>
            </a:pathLst>
          </a:custGeom>
          <a:ln w="19050">
            <a:solidFill>
              <a:srgbClr val="FFFFFF"/>
            </a:solidFill>
          </a:ln>
        </p:spPr>
        <p:txBody>
          <a:bodyPr wrap="square" lIns="0" tIns="0" rIns="0" bIns="0" rtlCol="0"/>
          <a:lstStyle/>
          <a:p>
            <a:endParaRPr/>
          </a:p>
        </p:txBody>
      </p:sp>
      <p:sp>
        <p:nvSpPr>
          <p:cNvPr id="31" name="object 31"/>
          <p:cNvSpPr/>
          <p:nvPr/>
        </p:nvSpPr>
        <p:spPr>
          <a:xfrm>
            <a:off x="1704214" y="4085718"/>
            <a:ext cx="1115695" cy="1250315"/>
          </a:xfrm>
          <a:custGeom>
            <a:avLst/>
            <a:gdLst/>
            <a:ahLst/>
            <a:cxnLst/>
            <a:rect l="l" t="t" r="r" b="b"/>
            <a:pathLst>
              <a:path w="1115695" h="1250314">
                <a:moveTo>
                  <a:pt x="0" y="0"/>
                </a:moveTo>
                <a:lnTo>
                  <a:pt x="306705" y="1249781"/>
                </a:lnTo>
                <a:lnTo>
                  <a:pt x="357497" y="1236209"/>
                </a:lnTo>
                <a:lnTo>
                  <a:pt x="407503" y="1220638"/>
                </a:lnTo>
                <a:lnTo>
                  <a:pt x="456672" y="1203106"/>
                </a:lnTo>
                <a:lnTo>
                  <a:pt x="504953" y="1183651"/>
                </a:lnTo>
                <a:lnTo>
                  <a:pt x="552295" y="1162312"/>
                </a:lnTo>
                <a:lnTo>
                  <a:pt x="598647" y="1139127"/>
                </a:lnTo>
                <a:lnTo>
                  <a:pt x="643959" y="1114134"/>
                </a:lnTo>
                <a:lnTo>
                  <a:pt x="688180" y="1087371"/>
                </a:lnTo>
                <a:lnTo>
                  <a:pt x="731258" y="1058877"/>
                </a:lnTo>
                <a:lnTo>
                  <a:pt x="773144" y="1028690"/>
                </a:lnTo>
                <a:lnTo>
                  <a:pt x="813785" y="996848"/>
                </a:lnTo>
                <a:lnTo>
                  <a:pt x="853132" y="963389"/>
                </a:lnTo>
                <a:lnTo>
                  <a:pt x="891132" y="928352"/>
                </a:lnTo>
                <a:lnTo>
                  <a:pt x="927737" y="891775"/>
                </a:lnTo>
                <a:lnTo>
                  <a:pt x="962894" y="853696"/>
                </a:lnTo>
                <a:lnTo>
                  <a:pt x="996552" y="814153"/>
                </a:lnTo>
                <a:lnTo>
                  <a:pt x="1028662" y="773185"/>
                </a:lnTo>
                <a:lnTo>
                  <a:pt x="1059171" y="730830"/>
                </a:lnTo>
                <a:lnTo>
                  <a:pt x="1088030" y="687126"/>
                </a:lnTo>
                <a:lnTo>
                  <a:pt x="1115187" y="642111"/>
                </a:lnTo>
                <a:lnTo>
                  <a:pt x="0" y="0"/>
                </a:lnTo>
                <a:close/>
              </a:path>
            </a:pathLst>
          </a:custGeom>
          <a:solidFill>
            <a:srgbClr val="95BB33"/>
          </a:solidFill>
        </p:spPr>
        <p:txBody>
          <a:bodyPr wrap="square" lIns="0" tIns="0" rIns="0" bIns="0" rtlCol="0"/>
          <a:lstStyle/>
          <a:p>
            <a:endParaRPr/>
          </a:p>
        </p:txBody>
      </p:sp>
      <p:sp>
        <p:nvSpPr>
          <p:cNvPr id="32" name="object 32"/>
          <p:cNvSpPr/>
          <p:nvPr/>
        </p:nvSpPr>
        <p:spPr>
          <a:xfrm>
            <a:off x="1704214" y="4085718"/>
            <a:ext cx="1115695" cy="1250315"/>
          </a:xfrm>
          <a:custGeom>
            <a:avLst/>
            <a:gdLst/>
            <a:ahLst/>
            <a:cxnLst/>
            <a:rect l="l" t="t" r="r" b="b"/>
            <a:pathLst>
              <a:path w="1115695" h="1250314">
                <a:moveTo>
                  <a:pt x="1115187" y="642111"/>
                </a:moveTo>
                <a:lnTo>
                  <a:pt x="1088030" y="687126"/>
                </a:lnTo>
                <a:lnTo>
                  <a:pt x="1059171" y="730830"/>
                </a:lnTo>
                <a:lnTo>
                  <a:pt x="1028662" y="773185"/>
                </a:lnTo>
                <a:lnTo>
                  <a:pt x="996552" y="814153"/>
                </a:lnTo>
                <a:lnTo>
                  <a:pt x="962894" y="853696"/>
                </a:lnTo>
                <a:lnTo>
                  <a:pt x="927737" y="891775"/>
                </a:lnTo>
                <a:lnTo>
                  <a:pt x="891132" y="928352"/>
                </a:lnTo>
                <a:lnTo>
                  <a:pt x="853132" y="963389"/>
                </a:lnTo>
                <a:lnTo>
                  <a:pt x="813785" y="996848"/>
                </a:lnTo>
                <a:lnTo>
                  <a:pt x="773144" y="1028690"/>
                </a:lnTo>
                <a:lnTo>
                  <a:pt x="731258" y="1058877"/>
                </a:lnTo>
                <a:lnTo>
                  <a:pt x="688180" y="1087371"/>
                </a:lnTo>
                <a:lnTo>
                  <a:pt x="643959" y="1114134"/>
                </a:lnTo>
                <a:lnTo>
                  <a:pt x="598647" y="1139127"/>
                </a:lnTo>
                <a:lnTo>
                  <a:pt x="552295" y="1162312"/>
                </a:lnTo>
                <a:lnTo>
                  <a:pt x="504953" y="1183651"/>
                </a:lnTo>
                <a:lnTo>
                  <a:pt x="456672" y="1203106"/>
                </a:lnTo>
                <a:lnTo>
                  <a:pt x="407503" y="1220638"/>
                </a:lnTo>
                <a:lnTo>
                  <a:pt x="357497" y="1236209"/>
                </a:lnTo>
                <a:lnTo>
                  <a:pt x="306705" y="1249781"/>
                </a:lnTo>
                <a:lnTo>
                  <a:pt x="0" y="0"/>
                </a:lnTo>
                <a:lnTo>
                  <a:pt x="1115187" y="642111"/>
                </a:lnTo>
                <a:close/>
              </a:path>
            </a:pathLst>
          </a:custGeom>
          <a:ln w="19050">
            <a:solidFill>
              <a:srgbClr val="FFFFFF"/>
            </a:solidFill>
          </a:ln>
        </p:spPr>
        <p:txBody>
          <a:bodyPr wrap="square" lIns="0" tIns="0" rIns="0" bIns="0" rtlCol="0"/>
          <a:lstStyle/>
          <a:p>
            <a:endParaRPr/>
          </a:p>
        </p:txBody>
      </p:sp>
      <p:sp>
        <p:nvSpPr>
          <p:cNvPr id="33" name="object 33"/>
          <p:cNvSpPr/>
          <p:nvPr/>
        </p:nvSpPr>
        <p:spPr>
          <a:xfrm>
            <a:off x="1704214" y="4085718"/>
            <a:ext cx="306705" cy="1286510"/>
          </a:xfrm>
          <a:custGeom>
            <a:avLst/>
            <a:gdLst/>
            <a:ahLst/>
            <a:cxnLst/>
            <a:rect l="l" t="t" r="r" b="b"/>
            <a:pathLst>
              <a:path w="306705" h="1286510">
                <a:moveTo>
                  <a:pt x="0" y="0"/>
                </a:moveTo>
                <a:lnTo>
                  <a:pt x="41401" y="1286205"/>
                </a:lnTo>
                <a:lnTo>
                  <a:pt x="54810" y="1285702"/>
                </a:lnTo>
                <a:lnTo>
                  <a:pt x="68211" y="1285060"/>
                </a:lnTo>
                <a:lnTo>
                  <a:pt x="108358" y="1282298"/>
                </a:lnTo>
                <a:lnTo>
                  <a:pt x="148394" y="1278283"/>
                </a:lnTo>
                <a:lnTo>
                  <a:pt x="188283" y="1273020"/>
                </a:lnTo>
                <a:lnTo>
                  <a:pt x="227988" y="1266513"/>
                </a:lnTo>
                <a:lnTo>
                  <a:pt x="267474" y="1258765"/>
                </a:lnTo>
                <a:lnTo>
                  <a:pt x="306705" y="1249781"/>
                </a:lnTo>
                <a:lnTo>
                  <a:pt x="0" y="0"/>
                </a:lnTo>
                <a:close/>
              </a:path>
            </a:pathLst>
          </a:custGeom>
          <a:solidFill>
            <a:srgbClr val="95BB33"/>
          </a:solidFill>
        </p:spPr>
        <p:txBody>
          <a:bodyPr wrap="square" lIns="0" tIns="0" rIns="0" bIns="0" rtlCol="0"/>
          <a:lstStyle/>
          <a:p>
            <a:endParaRPr/>
          </a:p>
        </p:txBody>
      </p:sp>
      <p:sp>
        <p:nvSpPr>
          <p:cNvPr id="34" name="object 34"/>
          <p:cNvSpPr/>
          <p:nvPr/>
        </p:nvSpPr>
        <p:spPr>
          <a:xfrm>
            <a:off x="1704214" y="4085718"/>
            <a:ext cx="306705" cy="1286510"/>
          </a:xfrm>
          <a:custGeom>
            <a:avLst/>
            <a:gdLst/>
            <a:ahLst/>
            <a:cxnLst/>
            <a:rect l="l" t="t" r="r" b="b"/>
            <a:pathLst>
              <a:path w="306705" h="1286510">
                <a:moveTo>
                  <a:pt x="306705" y="1249781"/>
                </a:moveTo>
                <a:lnTo>
                  <a:pt x="267474" y="1258765"/>
                </a:lnTo>
                <a:lnTo>
                  <a:pt x="227988" y="1266513"/>
                </a:lnTo>
                <a:lnTo>
                  <a:pt x="188283" y="1273020"/>
                </a:lnTo>
                <a:lnTo>
                  <a:pt x="148394" y="1278283"/>
                </a:lnTo>
                <a:lnTo>
                  <a:pt x="108358" y="1282298"/>
                </a:lnTo>
                <a:lnTo>
                  <a:pt x="68211" y="1285060"/>
                </a:lnTo>
                <a:lnTo>
                  <a:pt x="41401" y="1286205"/>
                </a:lnTo>
                <a:lnTo>
                  <a:pt x="0" y="0"/>
                </a:lnTo>
                <a:lnTo>
                  <a:pt x="306705" y="1249781"/>
                </a:lnTo>
                <a:close/>
              </a:path>
            </a:pathLst>
          </a:custGeom>
          <a:ln w="19050">
            <a:solidFill>
              <a:srgbClr val="FFFFFF"/>
            </a:solidFill>
          </a:ln>
        </p:spPr>
        <p:txBody>
          <a:bodyPr wrap="square" lIns="0" tIns="0" rIns="0" bIns="0" rtlCol="0"/>
          <a:lstStyle/>
          <a:p>
            <a:endParaRPr/>
          </a:p>
        </p:txBody>
      </p:sp>
      <p:sp>
        <p:nvSpPr>
          <p:cNvPr id="35" name="object 35"/>
          <p:cNvSpPr/>
          <p:nvPr/>
        </p:nvSpPr>
        <p:spPr>
          <a:xfrm>
            <a:off x="1704213" y="4085718"/>
            <a:ext cx="41910" cy="1286510"/>
          </a:xfrm>
          <a:custGeom>
            <a:avLst/>
            <a:gdLst/>
            <a:ahLst/>
            <a:cxnLst/>
            <a:rect l="l" t="t" r="r" b="b"/>
            <a:pathLst>
              <a:path w="41910" h="1286510">
                <a:moveTo>
                  <a:pt x="0" y="0"/>
                </a:moveTo>
                <a:lnTo>
                  <a:pt x="39116" y="1286268"/>
                </a:lnTo>
                <a:lnTo>
                  <a:pt x="41401" y="1286205"/>
                </a:lnTo>
                <a:lnTo>
                  <a:pt x="0" y="0"/>
                </a:lnTo>
                <a:close/>
              </a:path>
            </a:pathLst>
          </a:custGeom>
          <a:solidFill>
            <a:srgbClr val="95BB33"/>
          </a:solidFill>
        </p:spPr>
        <p:txBody>
          <a:bodyPr wrap="square" lIns="0" tIns="0" rIns="0" bIns="0" rtlCol="0"/>
          <a:lstStyle/>
          <a:p>
            <a:endParaRPr/>
          </a:p>
        </p:txBody>
      </p:sp>
      <p:sp>
        <p:nvSpPr>
          <p:cNvPr id="36" name="object 36"/>
          <p:cNvSpPr/>
          <p:nvPr/>
        </p:nvSpPr>
        <p:spPr>
          <a:xfrm>
            <a:off x="1704213" y="4085718"/>
            <a:ext cx="41910" cy="1286510"/>
          </a:xfrm>
          <a:custGeom>
            <a:avLst/>
            <a:gdLst/>
            <a:ahLst/>
            <a:cxnLst/>
            <a:rect l="l" t="t" r="r" b="b"/>
            <a:pathLst>
              <a:path w="41910" h="1286510">
                <a:moveTo>
                  <a:pt x="41401" y="1286205"/>
                </a:moveTo>
                <a:lnTo>
                  <a:pt x="40639" y="1286230"/>
                </a:lnTo>
                <a:lnTo>
                  <a:pt x="39878" y="1286256"/>
                </a:lnTo>
                <a:lnTo>
                  <a:pt x="39116" y="1286268"/>
                </a:lnTo>
                <a:lnTo>
                  <a:pt x="0" y="0"/>
                </a:lnTo>
                <a:lnTo>
                  <a:pt x="41401" y="1286205"/>
                </a:lnTo>
                <a:close/>
              </a:path>
            </a:pathLst>
          </a:custGeom>
          <a:ln w="19050">
            <a:solidFill>
              <a:srgbClr val="FFFFFF"/>
            </a:solidFill>
          </a:ln>
        </p:spPr>
        <p:txBody>
          <a:bodyPr wrap="square" lIns="0" tIns="0" rIns="0" bIns="0" rtlCol="0"/>
          <a:lstStyle/>
          <a:p>
            <a:endParaRPr/>
          </a:p>
        </p:txBody>
      </p:sp>
      <p:sp>
        <p:nvSpPr>
          <p:cNvPr id="37" name="object 37"/>
          <p:cNvSpPr/>
          <p:nvPr/>
        </p:nvSpPr>
        <p:spPr>
          <a:xfrm>
            <a:off x="417812" y="2946655"/>
            <a:ext cx="1325880" cy="2425700"/>
          </a:xfrm>
          <a:custGeom>
            <a:avLst/>
            <a:gdLst/>
            <a:ahLst/>
            <a:cxnLst/>
            <a:rect l="l" t="t" r="r" b="b"/>
            <a:pathLst>
              <a:path w="1325880" h="2425700">
                <a:moveTo>
                  <a:pt x="687633" y="0"/>
                </a:moveTo>
                <a:lnTo>
                  <a:pt x="623575" y="36035"/>
                </a:lnTo>
                <a:lnTo>
                  <a:pt x="562132" y="75350"/>
                </a:lnTo>
                <a:lnTo>
                  <a:pt x="503390" y="117800"/>
                </a:lnTo>
                <a:lnTo>
                  <a:pt x="447434" y="163239"/>
                </a:lnTo>
                <a:lnTo>
                  <a:pt x="394347" y="211522"/>
                </a:lnTo>
                <a:lnTo>
                  <a:pt x="344215" y="262503"/>
                </a:lnTo>
                <a:lnTo>
                  <a:pt x="297123" y="316037"/>
                </a:lnTo>
                <a:lnTo>
                  <a:pt x="253156" y="371979"/>
                </a:lnTo>
                <a:lnTo>
                  <a:pt x="212398" y="430184"/>
                </a:lnTo>
                <a:lnTo>
                  <a:pt x="174934" y="490505"/>
                </a:lnTo>
                <a:lnTo>
                  <a:pt x="140850" y="552798"/>
                </a:lnTo>
                <a:lnTo>
                  <a:pt x="110229" y="616918"/>
                </a:lnTo>
                <a:lnTo>
                  <a:pt x="83157" y="682718"/>
                </a:lnTo>
                <a:lnTo>
                  <a:pt x="59719" y="750054"/>
                </a:lnTo>
                <a:lnTo>
                  <a:pt x="39999" y="818780"/>
                </a:lnTo>
                <a:lnTo>
                  <a:pt x="24082" y="888752"/>
                </a:lnTo>
                <a:lnTo>
                  <a:pt x="12053" y="959822"/>
                </a:lnTo>
                <a:lnTo>
                  <a:pt x="3998" y="1031847"/>
                </a:lnTo>
                <a:lnTo>
                  <a:pt x="0" y="1104681"/>
                </a:lnTo>
                <a:lnTo>
                  <a:pt x="144" y="1178178"/>
                </a:lnTo>
                <a:lnTo>
                  <a:pt x="7618" y="1283545"/>
                </a:lnTo>
                <a:lnTo>
                  <a:pt x="23327" y="1386310"/>
                </a:lnTo>
                <a:lnTo>
                  <a:pt x="46930" y="1486152"/>
                </a:lnTo>
                <a:lnTo>
                  <a:pt x="78087" y="1582751"/>
                </a:lnTo>
                <a:lnTo>
                  <a:pt x="116456" y="1675786"/>
                </a:lnTo>
                <a:lnTo>
                  <a:pt x="161696" y="1764935"/>
                </a:lnTo>
                <a:lnTo>
                  <a:pt x="213466" y="1849878"/>
                </a:lnTo>
                <a:lnTo>
                  <a:pt x="271425" y="1930294"/>
                </a:lnTo>
                <a:lnTo>
                  <a:pt x="335232" y="2005862"/>
                </a:lnTo>
                <a:lnTo>
                  <a:pt x="404545" y="2076261"/>
                </a:lnTo>
                <a:lnTo>
                  <a:pt x="479025" y="2141169"/>
                </a:lnTo>
                <a:lnTo>
                  <a:pt x="558329" y="2200266"/>
                </a:lnTo>
                <a:lnTo>
                  <a:pt x="642116" y="2253232"/>
                </a:lnTo>
                <a:lnTo>
                  <a:pt x="730046" y="2299744"/>
                </a:lnTo>
                <a:lnTo>
                  <a:pt x="821777" y="2339483"/>
                </a:lnTo>
                <a:lnTo>
                  <a:pt x="916969" y="2372126"/>
                </a:lnTo>
                <a:lnTo>
                  <a:pt x="1015279" y="2397354"/>
                </a:lnTo>
                <a:lnTo>
                  <a:pt x="1116368" y="2414844"/>
                </a:lnTo>
                <a:lnTo>
                  <a:pt x="1219894" y="2424277"/>
                </a:lnTo>
                <a:lnTo>
                  <a:pt x="1325516" y="2425331"/>
                </a:lnTo>
                <a:lnTo>
                  <a:pt x="1286400" y="1139063"/>
                </a:lnTo>
                <a:lnTo>
                  <a:pt x="687633" y="0"/>
                </a:lnTo>
                <a:close/>
              </a:path>
            </a:pathLst>
          </a:custGeom>
          <a:solidFill>
            <a:srgbClr val="0092C3"/>
          </a:solidFill>
        </p:spPr>
        <p:txBody>
          <a:bodyPr wrap="square" lIns="0" tIns="0" rIns="0" bIns="0" rtlCol="0"/>
          <a:lstStyle/>
          <a:p>
            <a:endParaRPr/>
          </a:p>
        </p:txBody>
      </p:sp>
      <p:sp>
        <p:nvSpPr>
          <p:cNvPr id="38" name="object 38"/>
          <p:cNvSpPr/>
          <p:nvPr/>
        </p:nvSpPr>
        <p:spPr>
          <a:xfrm>
            <a:off x="417812" y="2946655"/>
            <a:ext cx="1325880" cy="2425700"/>
          </a:xfrm>
          <a:custGeom>
            <a:avLst/>
            <a:gdLst/>
            <a:ahLst/>
            <a:cxnLst/>
            <a:rect l="l" t="t" r="r" b="b"/>
            <a:pathLst>
              <a:path w="1325880" h="2425700">
                <a:moveTo>
                  <a:pt x="1325516" y="2425331"/>
                </a:moveTo>
                <a:lnTo>
                  <a:pt x="1219894" y="2424277"/>
                </a:lnTo>
                <a:lnTo>
                  <a:pt x="1116368" y="2414844"/>
                </a:lnTo>
                <a:lnTo>
                  <a:pt x="1015279" y="2397354"/>
                </a:lnTo>
                <a:lnTo>
                  <a:pt x="916969" y="2372126"/>
                </a:lnTo>
                <a:lnTo>
                  <a:pt x="821777" y="2339483"/>
                </a:lnTo>
                <a:lnTo>
                  <a:pt x="730046" y="2299744"/>
                </a:lnTo>
                <a:lnTo>
                  <a:pt x="642116" y="2253232"/>
                </a:lnTo>
                <a:lnTo>
                  <a:pt x="558329" y="2200266"/>
                </a:lnTo>
                <a:lnTo>
                  <a:pt x="479025" y="2141169"/>
                </a:lnTo>
                <a:lnTo>
                  <a:pt x="404545" y="2076261"/>
                </a:lnTo>
                <a:lnTo>
                  <a:pt x="335232" y="2005862"/>
                </a:lnTo>
                <a:lnTo>
                  <a:pt x="271425" y="1930294"/>
                </a:lnTo>
                <a:lnTo>
                  <a:pt x="213466" y="1849878"/>
                </a:lnTo>
                <a:lnTo>
                  <a:pt x="161696" y="1764935"/>
                </a:lnTo>
                <a:lnTo>
                  <a:pt x="116456" y="1675786"/>
                </a:lnTo>
                <a:lnTo>
                  <a:pt x="78087" y="1582751"/>
                </a:lnTo>
                <a:lnTo>
                  <a:pt x="46930" y="1486152"/>
                </a:lnTo>
                <a:lnTo>
                  <a:pt x="23327" y="1386310"/>
                </a:lnTo>
                <a:lnTo>
                  <a:pt x="7618" y="1283545"/>
                </a:lnTo>
                <a:lnTo>
                  <a:pt x="144" y="1178178"/>
                </a:lnTo>
                <a:lnTo>
                  <a:pt x="0" y="1104681"/>
                </a:lnTo>
                <a:lnTo>
                  <a:pt x="3998" y="1031847"/>
                </a:lnTo>
                <a:lnTo>
                  <a:pt x="12053" y="959822"/>
                </a:lnTo>
                <a:lnTo>
                  <a:pt x="24082" y="888752"/>
                </a:lnTo>
                <a:lnTo>
                  <a:pt x="39999" y="818780"/>
                </a:lnTo>
                <a:lnTo>
                  <a:pt x="59719" y="750054"/>
                </a:lnTo>
                <a:lnTo>
                  <a:pt x="83157" y="682718"/>
                </a:lnTo>
                <a:lnTo>
                  <a:pt x="110229" y="616918"/>
                </a:lnTo>
                <a:lnTo>
                  <a:pt x="140850" y="552798"/>
                </a:lnTo>
                <a:lnTo>
                  <a:pt x="174934" y="490505"/>
                </a:lnTo>
                <a:lnTo>
                  <a:pt x="212398" y="430184"/>
                </a:lnTo>
                <a:lnTo>
                  <a:pt x="253156" y="371979"/>
                </a:lnTo>
                <a:lnTo>
                  <a:pt x="297123" y="316037"/>
                </a:lnTo>
                <a:lnTo>
                  <a:pt x="344215" y="262503"/>
                </a:lnTo>
                <a:lnTo>
                  <a:pt x="394347" y="211522"/>
                </a:lnTo>
                <a:lnTo>
                  <a:pt x="447434" y="163239"/>
                </a:lnTo>
                <a:lnTo>
                  <a:pt x="503390" y="117800"/>
                </a:lnTo>
                <a:lnTo>
                  <a:pt x="562132" y="75350"/>
                </a:lnTo>
                <a:lnTo>
                  <a:pt x="623575" y="36035"/>
                </a:lnTo>
                <a:lnTo>
                  <a:pt x="687633" y="0"/>
                </a:lnTo>
                <a:lnTo>
                  <a:pt x="1286400" y="1139063"/>
                </a:lnTo>
                <a:lnTo>
                  <a:pt x="1325516" y="2425331"/>
                </a:lnTo>
                <a:close/>
              </a:path>
            </a:pathLst>
          </a:custGeom>
          <a:ln w="19050">
            <a:solidFill>
              <a:srgbClr val="FFFFFF"/>
            </a:solidFill>
          </a:ln>
        </p:spPr>
        <p:txBody>
          <a:bodyPr wrap="square" lIns="0" tIns="0" rIns="0" bIns="0" rtlCol="0"/>
          <a:lstStyle/>
          <a:p>
            <a:endParaRPr/>
          </a:p>
        </p:txBody>
      </p:sp>
      <p:sp>
        <p:nvSpPr>
          <p:cNvPr id="39" name="object 39"/>
          <p:cNvSpPr/>
          <p:nvPr/>
        </p:nvSpPr>
        <p:spPr>
          <a:xfrm>
            <a:off x="1105447" y="2821051"/>
            <a:ext cx="598805" cy="1264920"/>
          </a:xfrm>
          <a:custGeom>
            <a:avLst/>
            <a:gdLst/>
            <a:ahLst/>
            <a:cxnLst/>
            <a:rect l="l" t="t" r="r" b="b"/>
            <a:pathLst>
              <a:path w="598805" h="1264920">
                <a:moveTo>
                  <a:pt x="361149" y="0"/>
                </a:moveTo>
                <a:lnTo>
                  <a:pt x="323486" y="7648"/>
                </a:lnTo>
                <a:lnTo>
                  <a:pt x="286103" y="16415"/>
                </a:lnTo>
                <a:lnTo>
                  <a:pt x="249024" y="26290"/>
                </a:lnTo>
                <a:lnTo>
                  <a:pt x="212273" y="37262"/>
                </a:lnTo>
                <a:lnTo>
                  <a:pt x="175874" y="49323"/>
                </a:lnTo>
                <a:lnTo>
                  <a:pt x="139851" y="62462"/>
                </a:lnTo>
                <a:lnTo>
                  <a:pt x="104228" y="76670"/>
                </a:lnTo>
                <a:lnTo>
                  <a:pt x="69029" y="91935"/>
                </a:lnTo>
                <a:lnTo>
                  <a:pt x="34278" y="108250"/>
                </a:lnTo>
                <a:lnTo>
                  <a:pt x="0" y="125603"/>
                </a:lnTo>
                <a:lnTo>
                  <a:pt x="598766" y="1264666"/>
                </a:lnTo>
                <a:lnTo>
                  <a:pt x="361149" y="0"/>
                </a:lnTo>
                <a:close/>
              </a:path>
            </a:pathLst>
          </a:custGeom>
          <a:solidFill>
            <a:srgbClr val="0092C3"/>
          </a:solidFill>
        </p:spPr>
        <p:txBody>
          <a:bodyPr wrap="square" lIns="0" tIns="0" rIns="0" bIns="0" rtlCol="0"/>
          <a:lstStyle/>
          <a:p>
            <a:endParaRPr/>
          </a:p>
        </p:txBody>
      </p:sp>
      <p:sp>
        <p:nvSpPr>
          <p:cNvPr id="40" name="object 40"/>
          <p:cNvSpPr/>
          <p:nvPr/>
        </p:nvSpPr>
        <p:spPr>
          <a:xfrm>
            <a:off x="1105447" y="2821051"/>
            <a:ext cx="598805" cy="1264920"/>
          </a:xfrm>
          <a:custGeom>
            <a:avLst/>
            <a:gdLst/>
            <a:ahLst/>
            <a:cxnLst/>
            <a:rect l="l" t="t" r="r" b="b"/>
            <a:pathLst>
              <a:path w="598805" h="1264920">
                <a:moveTo>
                  <a:pt x="0" y="125603"/>
                </a:moveTo>
                <a:lnTo>
                  <a:pt x="34278" y="108250"/>
                </a:lnTo>
                <a:lnTo>
                  <a:pt x="69029" y="91935"/>
                </a:lnTo>
                <a:lnTo>
                  <a:pt x="104228" y="76670"/>
                </a:lnTo>
                <a:lnTo>
                  <a:pt x="139851" y="62462"/>
                </a:lnTo>
                <a:lnTo>
                  <a:pt x="175874" y="49323"/>
                </a:lnTo>
                <a:lnTo>
                  <a:pt x="212273" y="37262"/>
                </a:lnTo>
                <a:lnTo>
                  <a:pt x="249024" y="26290"/>
                </a:lnTo>
                <a:lnTo>
                  <a:pt x="286103" y="16415"/>
                </a:lnTo>
                <a:lnTo>
                  <a:pt x="323486" y="7648"/>
                </a:lnTo>
                <a:lnTo>
                  <a:pt x="361149" y="0"/>
                </a:lnTo>
                <a:lnTo>
                  <a:pt x="598766" y="1264666"/>
                </a:lnTo>
                <a:lnTo>
                  <a:pt x="0" y="125603"/>
                </a:lnTo>
                <a:close/>
              </a:path>
            </a:pathLst>
          </a:custGeom>
          <a:ln w="19050">
            <a:solidFill>
              <a:srgbClr val="FFFFFF"/>
            </a:solidFill>
          </a:ln>
        </p:spPr>
        <p:txBody>
          <a:bodyPr wrap="square" lIns="0" tIns="0" rIns="0" bIns="0" rtlCol="0"/>
          <a:lstStyle/>
          <a:p>
            <a:endParaRPr/>
          </a:p>
        </p:txBody>
      </p:sp>
      <p:sp>
        <p:nvSpPr>
          <p:cNvPr id="41" name="object 41"/>
          <p:cNvSpPr/>
          <p:nvPr/>
        </p:nvSpPr>
        <p:spPr>
          <a:xfrm>
            <a:off x="1466597" y="2814565"/>
            <a:ext cx="238125" cy="1271270"/>
          </a:xfrm>
          <a:custGeom>
            <a:avLst/>
            <a:gdLst/>
            <a:ahLst/>
            <a:cxnLst/>
            <a:rect l="l" t="t" r="r" b="b"/>
            <a:pathLst>
              <a:path w="238125" h="1271270">
                <a:moveTo>
                  <a:pt x="37544" y="0"/>
                </a:moveTo>
                <a:lnTo>
                  <a:pt x="25000" y="2030"/>
                </a:lnTo>
                <a:lnTo>
                  <a:pt x="12481" y="4187"/>
                </a:lnTo>
                <a:lnTo>
                  <a:pt x="0" y="6485"/>
                </a:lnTo>
                <a:lnTo>
                  <a:pt x="237616" y="1271151"/>
                </a:lnTo>
                <a:lnTo>
                  <a:pt x="37544" y="0"/>
                </a:lnTo>
                <a:close/>
              </a:path>
            </a:pathLst>
          </a:custGeom>
          <a:solidFill>
            <a:srgbClr val="0092C3"/>
          </a:solidFill>
        </p:spPr>
        <p:txBody>
          <a:bodyPr wrap="square" lIns="0" tIns="0" rIns="0" bIns="0" rtlCol="0"/>
          <a:lstStyle/>
          <a:p>
            <a:endParaRPr/>
          </a:p>
        </p:txBody>
      </p:sp>
      <p:sp>
        <p:nvSpPr>
          <p:cNvPr id="42" name="object 42"/>
          <p:cNvSpPr/>
          <p:nvPr/>
        </p:nvSpPr>
        <p:spPr>
          <a:xfrm>
            <a:off x="1466597" y="2814565"/>
            <a:ext cx="238125" cy="1271270"/>
          </a:xfrm>
          <a:custGeom>
            <a:avLst/>
            <a:gdLst/>
            <a:ahLst/>
            <a:cxnLst/>
            <a:rect l="l" t="t" r="r" b="b"/>
            <a:pathLst>
              <a:path w="238125" h="1271270">
                <a:moveTo>
                  <a:pt x="0" y="6485"/>
                </a:moveTo>
                <a:lnTo>
                  <a:pt x="12481" y="4187"/>
                </a:lnTo>
                <a:lnTo>
                  <a:pt x="25000" y="2030"/>
                </a:lnTo>
                <a:lnTo>
                  <a:pt x="37544" y="0"/>
                </a:lnTo>
                <a:lnTo>
                  <a:pt x="237616" y="1271151"/>
                </a:lnTo>
                <a:lnTo>
                  <a:pt x="0" y="6485"/>
                </a:lnTo>
                <a:close/>
              </a:path>
            </a:pathLst>
          </a:custGeom>
          <a:ln w="19050">
            <a:solidFill>
              <a:srgbClr val="FFFFFF"/>
            </a:solidFill>
          </a:ln>
        </p:spPr>
        <p:txBody>
          <a:bodyPr wrap="square" lIns="0" tIns="0" rIns="0" bIns="0" rtlCol="0"/>
          <a:lstStyle/>
          <a:p>
            <a:endParaRPr/>
          </a:p>
        </p:txBody>
      </p:sp>
      <p:sp>
        <p:nvSpPr>
          <p:cNvPr id="43" name="object 43"/>
          <p:cNvSpPr/>
          <p:nvPr/>
        </p:nvSpPr>
        <p:spPr>
          <a:xfrm>
            <a:off x="1514856" y="2801061"/>
            <a:ext cx="189865" cy="1285240"/>
          </a:xfrm>
          <a:custGeom>
            <a:avLst/>
            <a:gdLst/>
            <a:ahLst/>
            <a:cxnLst/>
            <a:rect l="l" t="t" r="r" b="b"/>
            <a:pathLst>
              <a:path w="189864" h="1285239">
                <a:moveTo>
                  <a:pt x="113682" y="0"/>
                </a:moveTo>
                <a:lnTo>
                  <a:pt x="75668" y="2840"/>
                </a:lnTo>
                <a:lnTo>
                  <a:pt x="37765" y="6785"/>
                </a:lnTo>
                <a:lnTo>
                  <a:pt x="0" y="11863"/>
                </a:lnTo>
                <a:lnTo>
                  <a:pt x="189356" y="1284657"/>
                </a:lnTo>
                <a:lnTo>
                  <a:pt x="113682" y="0"/>
                </a:lnTo>
                <a:close/>
              </a:path>
            </a:pathLst>
          </a:custGeom>
          <a:solidFill>
            <a:srgbClr val="0092C3"/>
          </a:solidFill>
        </p:spPr>
        <p:txBody>
          <a:bodyPr wrap="square" lIns="0" tIns="0" rIns="0" bIns="0" rtlCol="0"/>
          <a:lstStyle/>
          <a:p>
            <a:endParaRPr/>
          </a:p>
        </p:txBody>
      </p:sp>
      <p:sp>
        <p:nvSpPr>
          <p:cNvPr id="44" name="object 44"/>
          <p:cNvSpPr/>
          <p:nvPr/>
        </p:nvSpPr>
        <p:spPr>
          <a:xfrm>
            <a:off x="1514856" y="2801061"/>
            <a:ext cx="189865" cy="1285240"/>
          </a:xfrm>
          <a:custGeom>
            <a:avLst/>
            <a:gdLst/>
            <a:ahLst/>
            <a:cxnLst/>
            <a:rect l="l" t="t" r="r" b="b"/>
            <a:pathLst>
              <a:path w="189864" h="1285239">
                <a:moveTo>
                  <a:pt x="0" y="11863"/>
                </a:moveTo>
                <a:lnTo>
                  <a:pt x="37765" y="6785"/>
                </a:lnTo>
                <a:lnTo>
                  <a:pt x="75668" y="2840"/>
                </a:lnTo>
                <a:lnTo>
                  <a:pt x="113682" y="0"/>
                </a:lnTo>
                <a:lnTo>
                  <a:pt x="189356" y="1284657"/>
                </a:lnTo>
                <a:lnTo>
                  <a:pt x="0" y="11863"/>
                </a:lnTo>
                <a:close/>
              </a:path>
            </a:pathLst>
          </a:custGeom>
          <a:ln w="19050">
            <a:solidFill>
              <a:srgbClr val="FFFFFF"/>
            </a:solidFill>
          </a:ln>
        </p:spPr>
        <p:txBody>
          <a:bodyPr wrap="square" lIns="0" tIns="0" rIns="0" bIns="0" rtlCol="0"/>
          <a:lstStyle/>
          <a:p>
            <a:endParaRPr/>
          </a:p>
        </p:txBody>
      </p:sp>
      <p:sp>
        <p:nvSpPr>
          <p:cNvPr id="45" name="object 45"/>
          <p:cNvSpPr/>
          <p:nvPr/>
        </p:nvSpPr>
        <p:spPr>
          <a:xfrm>
            <a:off x="1629792" y="2798876"/>
            <a:ext cx="74930" cy="1287145"/>
          </a:xfrm>
          <a:custGeom>
            <a:avLst/>
            <a:gdLst/>
            <a:ahLst/>
            <a:cxnLst/>
            <a:rect l="l" t="t" r="r" b="b"/>
            <a:pathLst>
              <a:path w="74930" h="1287145">
                <a:moveTo>
                  <a:pt x="63484" y="0"/>
                </a:moveTo>
                <a:lnTo>
                  <a:pt x="50788" y="177"/>
                </a:lnTo>
                <a:lnTo>
                  <a:pt x="25380" y="906"/>
                </a:lnTo>
                <a:lnTo>
                  <a:pt x="0" y="2109"/>
                </a:lnTo>
                <a:lnTo>
                  <a:pt x="74421" y="1286841"/>
                </a:lnTo>
                <a:lnTo>
                  <a:pt x="63484" y="0"/>
                </a:lnTo>
                <a:close/>
              </a:path>
            </a:pathLst>
          </a:custGeom>
          <a:solidFill>
            <a:srgbClr val="0092C3"/>
          </a:solidFill>
        </p:spPr>
        <p:txBody>
          <a:bodyPr wrap="square" lIns="0" tIns="0" rIns="0" bIns="0" rtlCol="0"/>
          <a:lstStyle/>
          <a:p>
            <a:endParaRPr/>
          </a:p>
        </p:txBody>
      </p:sp>
      <p:sp>
        <p:nvSpPr>
          <p:cNvPr id="46" name="object 46"/>
          <p:cNvSpPr/>
          <p:nvPr/>
        </p:nvSpPr>
        <p:spPr>
          <a:xfrm>
            <a:off x="1629792" y="2798876"/>
            <a:ext cx="74930" cy="1287145"/>
          </a:xfrm>
          <a:custGeom>
            <a:avLst/>
            <a:gdLst/>
            <a:ahLst/>
            <a:cxnLst/>
            <a:rect l="l" t="t" r="r" b="b"/>
            <a:pathLst>
              <a:path w="74930" h="1287145">
                <a:moveTo>
                  <a:pt x="0" y="2109"/>
                </a:moveTo>
                <a:lnTo>
                  <a:pt x="38084" y="481"/>
                </a:lnTo>
                <a:lnTo>
                  <a:pt x="63484" y="0"/>
                </a:lnTo>
                <a:lnTo>
                  <a:pt x="74421" y="1286841"/>
                </a:lnTo>
                <a:lnTo>
                  <a:pt x="0" y="2109"/>
                </a:lnTo>
                <a:close/>
              </a:path>
            </a:pathLst>
          </a:custGeom>
          <a:ln w="19050">
            <a:solidFill>
              <a:srgbClr val="FFFFFF"/>
            </a:solidFill>
          </a:ln>
        </p:spPr>
        <p:txBody>
          <a:bodyPr wrap="square" lIns="0" tIns="0" rIns="0" bIns="0" rtlCol="0"/>
          <a:lstStyle/>
          <a:p>
            <a:endParaRPr/>
          </a:p>
        </p:txBody>
      </p:sp>
      <p:sp>
        <p:nvSpPr>
          <p:cNvPr id="47" name="object 47"/>
          <p:cNvSpPr/>
          <p:nvPr/>
        </p:nvSpPr>
        <p:spPr>
          <a:xfrm>
            <a:off x="1776476" y="2614676"/>
            <a:ext cx="1104900" cy="190500"/>
          </a:xfrm>
          <a:custGeom>
            <a:avLst/>
            <a:gdLst/>
            <a:ahLst/>
            <a:cxnLst/>
            <a:rect l="l" t="t" r="r" b="b"/>
            <a:pathLst>
              <a:path w="1104900" h="190500">
                <a:moveTo>
                  <a:pt x="0" y="190500"/>
                </a:moveTo>
                <a:lnTo>
                  <a:pt x="1047750" y="0"/>
                </a:lnTo>
                <a:lnTo>
                  <a:pt x="1104900" y="0"/>
                </a:lnTo>
              </a:path>
            </a:pathLst>
          </a:custGeom>
          <a:ln w="9525">
            <a:solidFill>
              <a:srgbClr val="A6A6A6"/>
            </a:solidFill>
          </a:ln>
        </p:spPr>
        <p:txBody>
          <a:bodyPr wrap="square" lIns="0" tIns="0" rIns="0" bIns="0" rtlCol="0"/>
          <a:lstStyle/>
          <a:p>
            <a:endParaRPr/>
          </a:p>
        </p:txBody>
      </p:sp>
      <p:sp>
        <p:nvSpPr>
          <p:cNvPr id="48" name="object 48"/>
          <p:cNvSpPr/>
          <p:nvPr/>
        </p:nvSpPr>
        <p:spPr>
          <a:xfrm>
            <a:off x="2852801" y="4662551"/>
            <a:ext cx="247650" cy="190500"/>
          </a:xfrm>
          <a:custGeom>
            <a:avLst/>
            <a:gdLst/>
            <a:ahLst/>
            <a:cxnLst/>
            <a:rect l="l" t="t" r="r" b="b"/>
            <a:pathLst>
              <a:path w="247650" h="190500">
                <a:moveTo>
                  <a:pt x="0" y="0"/>
                </a:moveTo>
                <a:lnTo>
                  <a:pt x="190500" y="190436"/>
                </a:lnTo>
                <a:lnTo>
                  <a:pt x="247650" y="190436"/>
                </a:lnTo>
              </a:path>
            </a:pathLst>
          </a:custGeom>
          <a:ln w="9524">
            <a:solidFill>
              <a:srgbClr val="A6A6A6"/>
            </a:solidFill>
          </a:ln>
        </p:spPr>
        <p:txBody>
          <a:bodyPr wrap="square" lIns="0" tIns="0" rIns="0" bIns="0" rtlCol="0"/>
          <a:lstStyle/>
          <a:p>
            <a:endParaRPr/>
          </a:p>
        </p:txBody>
      </p:sp>
      <p:sp>
        <p:nvSpPr>
          <p:cNvPr id="49" name="object 49"/>
          <p:cNvSpPr/>
          <p:nvPr/>
        </p:nvSpPr>
        <p:spPr>
          <a:xfrm>
            <a:off x="1881251" y="5357813"/>
            <a:ext cx="123825" cy="142875"/>
          </a:xfrm>
          <a:custGeom>
            <a:avLst/>
            <a:gdLst/>
            <a:ahLst/>
            <a:cxnLst/>
            <a:rect l="l" t="t" r="r" b="b"/>
            <a:pathLst>
              <a:path w="123825" h="142875">
                <a:moveTo>
                  <a:pt x="0" y="0"/>
                </a:moveTo>
                <a:lnTo>
                  <a:pt x="66675" y="142875"/>
                </a:lnTo>
                <a:lnTo>
                  <a:pt x="123825" y="142875"/>
                </a:lnTo>
              </a:path>
            </a:pathLst>
          </a:custGeom>
          <a:ln w="9525">
            <a:solidFill>
              <a:srgbClr val="A6A6A6"/>
            </a:solidFill>
          </a:ln>
        </p:spPr>
        <p:txBody>
          <a:bodyPr wrap="square" lIns="0" tIns="0" rIns="0" bIns="0" rtlCol="0"/>
          <a:lstStyle/>
          <a:p>
            <a:endParaRPr/>
          </a:p>
        </p:txBody>
      </p:sp>
      <p:sp>
        <p:nvSpPr>
          <p:cNvPr id="50" name="object 50"/>
          <p:cNvSpPr/>
          <p:nvPr/>
        </p:nvSpPr>
        <p:spPr>
          <a:xfrm>
            <a:off x="957263" y="2624201"/>
            <a:ext cx="324485" cy="247650"/>
          </a:xfrm>
          <a:custGeom>
            <a:avLst/>
            <a:gdLst/>
            <a:ahLst/>
            <a:cxnLst/>
            <a:rect l="l" t="t" r="r" b="b"/>
            <a:pathLst>
              <a:path w="324484" h="247650">
                <a:moveTo>
                  <a:pt x="323913" y="247650"/>
                </a:moveTo>
                <a:lnTo>
                  <a:pt x="57150" y="0"/>
                </a:lnTo>
                <a:lnTo>
                  <a:pt x="0" y="0"/>
                </a:lnTo>
              </a:path>
            </a:pathLst>
          </a:custGeom>
          <a:ln w="9524">
            <a:solidFill>
              <a:srgbClr val="A6A6A6"/>
            </a:solidFill>
          </a:ln>
        </p:spPr>
        <p:txBody>
          <a:bodyPr wrap="square" lIns="0" tIns="0" rIns="0" bIns="0" rtlCol="0"/>
          <a:lstStyle/>
          <a:p>
            <a:endParaRPr/>
          </a:p>
        </p:txBody>
      </p:sp>
      <p:sp>
        <p:nvSpPr>
          <p:cNvPr id="51" name="object 51"/>
          <p:cNvSpPr/>
          <p:nvPr/>
        </p:nvSpPr>
        <p:spPr>
          <a:xfrm>
            <a:off x="1509776" y="2748026"/>
            <a:ext cx="66675" cy="57150"/>
          </a:xfrm>
          <a:custGeom>
            <a:avLst/>
            <a:gdLst/>
            <a:ahLst/>
            <a:cxnLst/>
            <a:rect l="l" t="t" r="r" b="b"/>
            <a:pathLst>
              <a:path w="66675" h="57150">
                <a:moveTo>
                  <a:pt x="66675" y="57150"/>
                </a:moveTo>
                <a:lnTo>
                  <a:pt x="57150" y="0"/>
                </a:lnTo>
                <a:lnTo>
                  <a:pt x="0" y="0"/>
                </a:lnTo>
              </a:path>
            </a:pathLst>
          </a:custGeom>
          <a:ln w="9525">
            <a:solidFill>
              <a:srgbClr val="A6A6A6"/>
            </a:solidFill>
          </a:ln>
        </p:spPr>
        <p:txBody>
          <a:bodyPr wrap="square" lIns="0" tIns="0" rIns="0" bIns="0" rtlCol="0"/>
          <a:lstStyle/>
          <a:p>
            <a:endParaRPr/>
          </a:p>
        </p:txBody>
      </p:sp>
      <p:sp>
        <p:nvSpPr>
          <p:cNvPr id="52" name="object 52"/>
          <p:cNvSpPr/>
          <p:nvPr/>
        </p:nvSpPr>
        <p:spPr>
          <a:xfrm>
            <a:off x="1671701" y="2614676"/>
            <a:ext cx="228600" cy="180975"/>
          </a:xfrm>
          <a:custGeom>
            <a:avLst/>
            <a:gdLst/>
            <a:ahLst/>
            <a:cxnLst/>
            <a:rect l="l" t="t" r="r" b="b"/>
            <a:pathLst>
              <a:path w="228600" h="180975">
                <a:moveTo>
                  <a:pt x="0" y="180975"/>
                </a:moveTo>
                <a:lnTo>
                  <a:pt x="171450" y="0"/>
                </a:lnTo>
                <a:lnTo>
                  <a:pt x="228600" y="0"/>
                </a:lnTo>
              </a:path>
            </a:pathLst>
          </a:custGeom>
          <a:ln w="9525">
            <a:solidFill>
              <a:srgbClr val="A6A6A6"/>
            </a:solidFill>
          </a:ln>
        </p:spPr>
        <p:txBody>
          <a:bodyPr wrap="square" lIns="0" tIns="0" rIns="0" bIns="0" rtlCol="0"/>
          <a:lstStyle/>
          <a:p>
            <a:endParaRPr/>
          </a:p>
        </p:txBody>
      </p:sp>
      <p:sp>
        <p:nvSpPr>
          <p:cNvPr id="53" name="object 53"/>
          <p:cNvSpPr txBox="1"/>
          <p:nvPr/>
        </p:nvSpPr>
        <p:spPr>
          <a:xfrm>
            <a:off x="1760746" y="2466135"/>
            <a:ext cx="2884230" cy="138499"/>
          </a:xfrm>
          <a:prstGeom prst="rect">
            <a:avLst/>
          </a:prstGeom>
        </p:spPr>
        <p:txBody>
          <a:bodyPr vert="horz" wrap="square" lIns="0" tIns="0" rIns="0" bIns="0" rtlCol="0" anchor="t">
            <a:spAutoFit/>
          </a:bodyPr>
          <a:lstStyle/>
          <a:p>
            <a:pPr marL="326708" marR="4763" indent="-314801">
              <a:lnSpc>
                <a:spcPct val="104400"/>
              </a:lnSpc>
              <a:tabLst>
                <a:tab pos="1319497" algn="l"/>
              </a:tabLst>
            </a:pPr>
            <a:r>
              <a:rPr lang="en-US" sz="900" spc="-5">
                <a:solidFill>
                  <a:srgbClr val="404040"/>
                </a:solidFill>
                <a:latin typeface="Calibri"/>
                <a:cs typeface="Calibri"/>
              </a:rPr>
              <a:t>Coffee</a:t>
            </a:r>
            <a:r>
              <a:rPr sz="900" spc="-5">
                <a:solidFill>
                  <a:srgbClr val="404040"/>
                </a:solidFill>
                <a:latin typeface="Calibri"/>
                <a:cs typeface="Calibri"/>
              </a:rPr>
              <a:t>,</a:t>
            </a:r>
            <a:r>
              <a:rPr lang="en-US" sz="900" spc="-5">
                <a:solidFill>
                  <a:srgbClr val="404040"/>
                </a:solidFill>
                <a:latin typeface="Calibri"/>
                <a:cs typeface="Calibri"/>
              </a:rPr>
              <a:t> tea, spices 1% </a:t>
            </a:r>
            <a:r>
              <a:rPr lang="en-US" sz="900">
                <a:solidFill>
                  <a:srgbClr val="404040"/>
                </a:solidFill>
                <a:latin typeface="Calibri"/>
                <a:cs typeface="Calibri"/>
              </a:rPr>
              <a:t> </a:t>
            </a:r>
            <a:r>
              <a:rPr sz="900" spc="-80">
                <a:solidFill>
                  <a:srgbClr val="404040"/>
                </a:solidFill>
                <a:latin typeface="Calibri"/>
                <a:cs typeface="Calibri"/>
              </a:rPr>
              <a:t> </a:t>
            </a:r>
            <a:r>
              <a:rPr sz="900" spc="25">
                <a:solidFill>
                  <a:srgbClr val="404040"/>
                </a:solidFill>
                <a:latin typeface="Calibri"/>
                <a:cs typeface="Calibri"/>
              </a:rPr>
              <a:t>R</a:t>
            </a:r>
            <a:r>
              <a:rPr sz="900" spc="50">
                <a:solidFill>
                  <a:srgbClr val="404040"/>
                </a:solidFill>
                <a:latin typeface="Calibri"/>
                <a:cs typeface="Calibri"/>
              </a:rPr>
              <a:t>u</a:t>
            </a:r>
            <a:r>
              <a:rPr sz="900" spc="15">
                <a:solidFill>
                  <a:srgbClr val="404040"/>
                </a:solidFill>
                <a:latin typeface="Calibri"/>
                <a:cs typeface="Calibri"/>
              </a:rPr>
              <a:t>m</a:t>
            </a:r>
            <a:r>
              <a:rPr sz="900" spc="90">
                <a:solidFill>
                  <a:srgbClr val="404040"/>
                </a:solidFill>
                <a:latin typeface="Calibri"/>
                <a:cs typeface="Calibri"/>
              </a:rPr>
              <a:t>i</a:t>
            </a:r>
            <a:r>
              <a:rPr sz="900" spc="-25">
                <a:solidFill>
                  <a:srgbClr val="404040"/>
                </a:solidFill>
                <a:latin typeface="Calibri"/>
                <a:cs typeface="Calibri"/>
              </a:rPr>
              <a:t>n</a:t>
            </a:r>
            <a:r>
              <a:rPr sz="900" spc="15">
                <a:solidFill>
                  <a:srgbClr val="404040"/>
                </a:solidFill>
                <a:latin typeface="Calibri"/>
                <a:cs typeface="Calibri"/>
              </a:rPr>
              <a:t>a</a:t>
            </a:r>
            <a:r>
              <a:rPr sz="900" spc="50">
                <a:solidFill>
                  <a:srgbClr val="404040"/>
                </a:solidFill>
                <a:latin typeface="Calibri"/>
                <a:cs typeface="Calibri"/>
              </a:rPr>
              <a:t>n</a:t>
            </a:r>
            <a:r>
              <a:rPr sz="900" spc="-5">
                <a:solidFill>
                  <a:srgbClr val="404040"/>
                </a:solidFill>
                <a:latin typeface="Calibri"/>
                <a:cs typeface="Calibri"/>
              </a:rPr>
              <a:t>t</a:t>
            </a:r>
            <a:r>
              <a:rPr sz="900" spc="-55">
                <a:solidFill>
                  <a:srgbClr val="404040"/>
                </a:solidFill>
                <a:latin typeface="Calibri"/>
                <a:cs typeface="Calibri"/>
              </a:rPr>
              <a:t> </a:t>
            </a:r>
            <a:r>
              <a:rPr lang="en-US" sz="900" spc="15">
                <a:solidFill>
                  <a:srgbClr val="404040"/>
                </a:solidFill>
                <a:latin typeface="Calibri"/>
                <a:cs typeface="Calibri"/>
              </a:rPr>
              <a:t>m</a:t>
            </a:r>
            <a:r>
              <a:rPr lang="en-US" sz="900" spc="-5">
                <a:solidFill>
                  <a:srgbClr val="404040"/>
                </a:solidFill>
                <a:latin typeface="Calibri"/>
                <a:cs typeface="Calibri"/>
              </a:rPr>
              <a:t>e</a:t>
            </a:r>
            <a:r>
              <a:rPr lang="en-US" sz="900" spc="5">
                <a:solidFill>
                  <a:srgbClr val="404040"/>
                </a:solidFill>
                <a:latin typeface="Calibri"/>
                <a:cs typeface="Calibri"/>
              </a:rPr>
              <a:t>a</a:t>
            </a:r>
            <a:r>
              <a:rPr lang="en-US" sz="900" spc="-85">
                <a:solidFill>
                  <a:srgbClr val="404040"/>
                </a:solidFill>
                <a:latin typeface="Calibri"/>
                <a:cs typeface="Calibri"/>
              </a:rPr>
              <a:t>t</a:t>
            </a:r>
            <a:r>
              <a:rPr lang="en-US" sz="900">
                <a:solidFill>
                  <a:srgbClr val="404040"/>
                </a:solidFill>
                <a:latin typeface="Calibri"/>
                <a:cs typeface="Calibri"/>
              </a:rPr>
              <a:t>s 2%</a:t>
            </a:r>
            <a:endParaRPr lang="en-US" sz="900" spc="-20">
              <a:solidFill>
                <a:srgbClr val="404040"/>
              </a:solidFill>
              <a:latin typeface="Calibri"/>
              <a:cs typeface="Calibri"/>
            </a:endParaRPr>
          </a:p>
        </p:txBody>
      </p:sp>
      <p:sp>
        <p:nvSpPr>
          <p:cNvPr id="54" name="object 54"/>
          <p:cNvSpPr txBox="1"/>
          <p:nvPr/>
        </p:nvSpPr>
        <p:spPr>
          <a:xfrm>
            <a:off x="2125980" y="3071883"/>
            <a:ext cx="296545" cy="282513"/>
          </a:xfrm>
          <a:prstGeom prst="rect">
            <a:avLst/>
          </a:prstGeom>
        </p:spPr>
        <p:txBody>
          <a:bodyPr vert="horz" wrap="square" lIns="0" tIns="0" rIns="0" bIns="0" rtlCol="0">
            <a:spAutoFit/>
          </a:bodyPr>
          <a:lstStyle/>
          <a:p>
            <a:pPr marL="50799" marR="5080" indent="-38099">
              <a:lnSpc>
                <a:spcPct val="104400"/>
              </a:lnSpc>
            </a:pPr>
            <a:r>
              <a:rPr sz="900" spc="40">
                <a:solidFill>
                  <a:srgbClr val="404040"/>
                </a:solidFill>
                <a:latin typeface="Calibri"/>
                <a:cs typeface="Calibri"/>
              </a:rPr>
              <a:t>D</a:t>
            </a:r>
            <a:r>
              <a:rPr sz="900" spc="90">
                <a:solidFill>
                  <a:srgbClr val="404040"/>
                </a:solidFill>
                <a:latin typeface="Calibri"/>
                <a:cs typeface="Calibri"/>
              </a:rPr>
              <a:t>ai</a:t>
            </a:r>
            <a:r>
              <a:rPr sz="900" spc="-15">
                <a:solidFill>
                  <a:srgbClr val="404040"/>
                </a:solidFill>
                <a:latin typeface="Calibri"/>
                <a:cs typeface="Calibri"/>
              </a:rPr>
              <a:t>r</a:t>
            </a:r>
            <a:r>
              <a:rPr sz="900">
                <a:solidFill>
                  <a:srgbClr val="404040"/>
                </a:solidFill>
                <a:latin typeface="Calibri"/>
                <a:cs typeface="Calibri"/>
              </a:rPr>
              <a:t>y </a:t>
            </a:r>
            <a:r>
              <a:rPr sz="900" spc="-10">
                <a:solidFill>
                  <a:srgbClr val="404040"/>
                </a:solidFill>
                <a:latin typeface="Calibri"/>
                <a:cs typeface="Calibri"/>
              </a:rPr>
              <a:t>16%</a:t>
            </a:r>
            <a:endParaRPr sz="900">
              <a:latin typeface="Calibri"/>
              <a:cs typeface="Calibri"/>
            </a:endParaRPr>
          </a:p>
        </p:txBody>
      </p:sp>
      <p:sp>
        <p:nvSpPr>
          <p:cNvPr id="55" name="object 55"/>
          <p:cNvSpPr txBox="1"/>
          <p:nvPr/>
        </p:nvSpPr>
        <p:spPr>
          <a:xfrm>
            <a:off x="2872740" y="3377445"/>
            <a:ext cx="239395" cy="276999"/>
          </a:xfrm>
          <a:prstGeom prst="rect">
            <a:avLst/>
          </a:prstGeom>
        </p:spPr>
        <p:txBody>
          <a:bodyPr vert="horz" wrap="square" lIns="0" tIns="0" rIns="0" bIns="0" rtlCol="0">
            <a:spAutoFit/>
          </a:bodyPr>
          <a:lstStyle/>
          <a:p>
            <a:pPr marL="12700"/>
            <a:r>
              <a:rPr sz="900" spc="-20">
                <a:solidFill>
                  <a:srgbClr val="404040"/>
                </a:solidFill>
                <a:latin typeface="Calibri"/>
                <a:cs typeface="Calibri"/>
              </a:rPr>
              <a:t>P</a:t>
            </a:r>
            <a:r>
              <a:rPr sz="900" spc="45">
                <a:solidFill>
                  <a:srgbClr val="404040"/>
                </a:solidFill>
                <a:latin typeface="Calibri"/>
                <a:cs typeface="Calibri"/>
              </a:rPr>
              <a:t>o</a:t>
            </a:r>
            <a:r>
              <a:rPr sz="900" spc="-15">
                <a:solidFill>
                  <a:srgbClr val="404040"/>
                </a:solidFill>
                <a:latin typeface="Calibri"/>
                <a:cs typeface="Calibri"/>
              </a:rPr>
              <a:t>r</a:t>
            </a:r>
            <a:r>
              <a:rPr sz="900">
                <a:solidFill>
                  <a:srgbClr val="404040"/>
                </a:solidFill>
                <a:latin typeface="Calibri"/>
                <a:cs typeface="Calibri"/>
              </a:rPr>
              <a:t>k</a:t>
            </a:r>
            <a:endParaRPr sz="900">
              <a:latin typeface="Calibri"/>
              <a:cs typeface="Calibri"/>
            </a:endParaRPr>
          </a:p>
          <a:p>
            <a:pPr marL="50799">
              <a:spcBef>
                <a:spcPts val="45"/>
              </a:spcBef>
            </a:pPr>
            <a:r>
              <a:rPr sz="900" spc="-20">
                <a:solidFill>
                  <a:srgbClr val="404040"/>
                </a:solidFill>
                <a:latin typeface="Calibri"/>
                <a:cs typeface="Calibri"/>
              </a:rPr>
              <a:t>1%</a:t>
            </a:r>
            <a:endParaRPr sz="900">
              <a:latin typeface="Calibri"/>
              <a:cs typeface="Calibri"/>
            </a:endParaRPr>
          </a:p>
        </p:txBody>
      </p:sp>
      <p:sp>
        <p:nvSpPr>
          <p:cNvPr id="56" name="object 56"/>
          <p:cNvSpPr txBox="1"/>
          <p:nvPr/>
        </p:nvSpPr>
        <p:spPr>
          <a:xfrm>
            <a:off x="2572767" y="3930784"/>
            <a:ext cx="382270" cy="282513"/>
          </a:xfrm>
          <a:prstGeom prst="rect">
            <a:avLst/>
          </a:prstGeom>
        </p:spPr>
        <p:txBody>
          <a:bodyPr vert="horz" wrap="square" lIns="0" tIns="0" rIns="0" bIns="0" rtlCol="0">
            <a:spAutoFit/>
          </a:bodyPr>
          <a:lstStyle/>
          <a:p>
            <a:pPr marL="88898" marR="5080" indent="-76198">
              <a:lnSpc>
                <a:spcPct val="104400"/>
              </a:lnSpc>
            </a:pPr>
            <a:r>
              <a:rPr sz="900" spc="-20">
                <a:solidFill>
                  <a:srgbClr val="404040"/>
                </a:solidFill>
                <a:latin typeface="Calibri"/>
                <a:cs typeface="Calibri"/>
              </a:rPr>
              <a:t>P</a:t>
            </a:r>
            <a:r>
              <a:rPr sz="900" spc="45">
                <a:solidFill>
                  <a:srgbClr val="404040"/>
                </a:solidFill>
                <a:latin typeface="Calibri"/>
                <a:cs typeface="Calibri"/>
              </a:rPr>
              <a:t>o</a:t>
            </a:r>
            <a:r>
              <a:rPr sz="900" spc="50">
                <a:solidFill>
                  <a:srgbClr val="404040"/>
                </a:solidFill>
                <a:latin typeface="Calibri"/>
                <a:cs typeface="Calibri"/>
              </a:rPr>
              <a:t>u</a:t>
            </a:r>
            <a:r>
              <a:rPr sz="900" spc="90">
                <a:solidFill>
                  <a:srgbClr val="404040"/>
                </a:solidFill>
                <a:latin typeface="Calibri"/>
                <a:cs typeface="Calibri"/>
              </a:rPr>
              <a:t>l</a:t>
            </a:r>
            <a:r>
              <a:rPr sz="900">
                <a:solidFill>
                  <a:srgbClr val="404040"/>
                </a:solidFill>
                <a:latin typeface="Calibri"/>
                <a:cs typeface="Calibri"/>
              </a:rPr>
              <a:t>t</a:t>
            </a:r>
            <a:r>
              <a:rPr sz="900" spc="-20">
                <a:solidFill>
                  <a:srgbClr val="404040"/>
                </a:solidFill>
                <a:latin typeface="Calibri"/>
                <a:cs typeface="Calibri"/>
              </a:rPr>
              <a:t>r</a:t>
            </a:r>
            <a:r>
              <a:rPr sz="900">
                <a:solidFill>
                  <a:srgbClr val="404040"/>
                </a:solidFill>
                <a:latin typeface="Calibri"/>
                <a:cs typeface="Calibri"/>
              </a:rPr>
              <a:t>y </a:t>
            </a:r>
            <a:r>
              <a:rPr sz="900" spc="-10">
                <a:solidFill>
                  <a:srgbClr val="404040"/>
                </a:solidFill>
                <a:latin typeface="Calibri"/>
                <a:cs typeface="Calibri"/>
              </a:rPr>
              <a:t>12%</a:t>
            </a:r>
            <a:endParaRPr sz="900">
              <a:latin typeface="Calibri"/>
              <a:cs typeface="Calibri"/>
            </a:endParaRPr>
          </a:p>
        </p:txBody>
      </p:sp>
      <p:sp>
        <p:nvSpPr>
          <p:cNvPr id="57" name="object 57"/>
          <p:cNvSpPr txBox="1"/>
          <p:nvPr/>
        </p:nvSpPr>
        <p:spPr>
          <a:xfrm>
            <a:off x="2918841" y="4436625"/>
            <a:ext cx="438150" cy="138499"/>
          </a:xfrm>
          <a:prstGeom prst="rect">
            <a:avLst/>
          </a:prstGeom>
        </p:spPr>
        <p:txBody>
          <a:bodyPr vert="horz" wrap="square" lIns="0" tIns="0" rIns="0" bIns="0" rtlCol="0">
            <a:spAutoFit/>
          </a:bodyPr>
          <a:lstStyle/>
          <a:p>
            <a:pPr marL="12700"/>
            <a:r>
              <a:rPr sz="900" spc="30">
                <a:solidFill>
                  <a:srgbClr val="404040"/>
                </a:solidFill>
                <a:latin typeface="Calibri"/>
                <a:cs typeface="Calibri"/>
              </a:rPr>
              <a:t>S</a:t>
            </a:r>
            <a:r>
              <a:rPr sz="900" spc="75">
                <a:solidFill>
                  <a:srgbClr val="404040"/>
                </a:solidFill>
                <a:latin typeface="Calibri"/>
                <a:cs typeface="Calibri"/>
              </a:rPr>
              <a:t>e</a:t>
            </a:r>
            <a:r>
              <a:rPr sz="900" spc="90">
                <a:solidFill>
                  <a:srgbClr val="404040"/>
                </a:solidFill>
                <a:latin typeface="Calibri"/>
                <a:cs typeface="Calibri"/>
              </a:rPr>
              <a:t>a</a:t>
            </a:r>
            <a:r>
              <a:rPr sz="900" spc="20">
                <a:solidFill>
                  <a:srgbClr val="404040"/>
                </a:solidFill>
                <a:latin typeface="Calibri"/>
                <a:cs typeface="Calibri"/>
              </a:rPr>
              <a:t>f</a:t>
            </a:r>
            <a:r>
              <a:rPr sz="900" spc="-30">
                <a:solidFill>
                  <a:srgbClr val="404040"/>
                </a:solidFill>
                <a:latin typeface="Calibri"/>
                <a:cs typeface="Calibri"/>
              </a:rPr>
              <a:t>o</a:t>
            </a:r>
            <a:r>
              <a:rPr sz="900" spc="45">
                <a:solidFill>
                  <a:srgbClr val="404040"/>
                </a:solidFill>
                <a:latin typeface="Calibri"/>
                <a:cs typeface="Calibri"/>
              </a:rPr>
              <a:t>o</a:t>
            </a:r>
            <a:r>
              <a:rPr sz="900">
                <a:solidFill>
                  <a:srgbClr val="404040"/>
                </a:solidFill>
                <a:latin typeface="Calibri"/>
                <a:cs typeface="Calibri"/>
              </a:rPr>
              <a:t>d</a:t>
            </a:r>
            <a:endParaRPr sz="900">
              <a:latin typeface="Calibri"/>
              <a:cs typeface="Calibri"/>
            </a:endParaRPr>
          </a:p>
        </p:txBody>
      </p:sp>
      <p:sp>
        <p:nvSpPr>
          <p:cNvPr id="58" name="object 58"/>
          <p:cNvSpPr txBox="1"/>
          <p:nvPr/>
        </p:nvSpPr>
        <p:spPr>
          <a:xfrm>
            <a:off x="3052445" y="4579753"/>
            <a:ext cx="163830" cy="138499"/>
          </a:xfrm>
          <a:prstGeom prst="rect">
            <a:avLst/>
          </a:prstGeom>
        </p:spPr>
        <p:txBody>
          <a:bodyPr vert="horz" wrap="square" lIns="0" tIns="0" rIns="0" bIns="0" rtlCol="0">
            <a:spAutoFit/>
          </a:bodyPr>
          <a:lstStyle/>
          <a:p>
            <a:pPr marL="12700"/>
            <a:r>
              <a:rPr sz="900" spc="-10">
                <a:solidFill>
                  <a:srgbClr val="404040"/>
                </a:solidFill>
                <a:latin typeface="Calibri"/>
                <a:cs typeface="Calibri"/>
              </a:rPr>
              <a:t>1%</a:t>
            </a:r>
            <a:endParaRPr sz="900">
              <a:latin typeface="Calibri"/>
              <a:cs typeface="Calibri"/>
            </a:endParaRPr>
          </a:p>
        </p:txBody>
      </p:sp>
      <p:sp>
        <p:nvSpPr>
          <p:cNvPr id="59" name="object 59"/>
          <p:cNvSpPr txBox="1"/>
          <p:nvPr/>
        </p:nvSpPr>
        <p:spPr>
          <a:xfrm>
            <a:off x="3090545" y="4761046"/>
            <a:ext cx="241935" cy="276999"/>
          </a:xfrm>
          <a:prstGeom prst="rect">
            <a:avLst/>
          </a:prstGeom>
        </p:spPr>
        <p:txBody>
          <a:bodyPr vert="horz" wrap="square" lIns="0" tIns="0" rIns="0" bIns="0" rtlCol="0">
            <a:spAutoFit/>
          </a:bodyPr>
          <a:lstStyle/>
          <a:p>
            <a:pPr marL="12700"/>
            <a:r>
              <a:rPr sz="900" spc="5">
                <a:solidFill>
                  <a:srgbClr val="404040"/>
                </a:solidFill>
                <a:latin typeface="Calibri"/>
                <a:cs typeface="Calibri"/>
              </a:rPr>
              <a:t>E</a:t>
            </a:r>
            <a:r>
              <a:rPr sz="900" spc="20">
                <a:solidFill>
                  <a:srgbClr val="404040"/>
                </a:solidFill>
                <a:latin typeface="Calibri"/>
                <a:cs typeface="Calibri"/>
              </a:rPr>
              <a:t>gg</a:t>
            </a:r>
            <a:r>
              <a:rPr sz="900">
                <a:solidFill>
                  <a:srgbClr val="404040"/>
                </a:solidFill>
                <a:latin typeface="Calibri"/>
                <a:cs typeface="Calibri"/>
              </a:rPr>
              <a:t>s</a:t>
            </a:r>
            <a:endParaRPr sz="900">
              <a:latin typeface="Calibri"/>
              <a:cs typeface="Calibri"/>
            </a:endParaRPr>
          </a:p>
          <a:p>
            <a:pPr marL="60323">
              <a:spcBef>
                <a:spcPts val="45"/>
              </a:spcBef>
            </a:pPr>
            <a:r>
              <a:rPr sz="900" spc="-20">
                <a:solidFill>
                  <a:srgbClr val="404040"/>
                </a:solidFill>
                <a:latin typeface="Calibri"/>
                <a:cs typeface="Calibri"/>
              </a:rPr>
              <a:t>2%</a:t>
            </a:r>
            <a:endParaRPr sz="900">
              <a:latin typeface="Calibri"/>
              <a:cs typeface="Calibri"/>
            </a:endParaRPr>
          </a:p>
        </p:txBody>
      </p:sp>
      <p:sp>
        <p:nvSpPr>
          <p:cNvPr id="60" name="object 60"/>
          <p:cNvSpPr txBox="1"/>
          <p:nvPr/>
        </p:nvSpPr>
        <p:spPr>
          <a:xfrm>
            <a:off x="2143760" y="4827721"/>
            <a:ext cx="346710" cy="282513"/>
          </a:xfrm>
          <a:prstGeom prst="rect">
            <a:avLst/>
          </a:prstGeom>
        </p:spPr>
        <p:txBody>
          <a:bodyPr vert="horz" wrap="square" lIns="0" tIns="0" rIns="0" bIns="0" rtlCol="0">
            <a:spAutoFit/>
          </a:bodyPr>
          <a:lstStyle/>
          <a:p>
            <a:pPr marL="79373" marR="5080" indent="-66674">
              <a:lnSpc>
                <a:spcPct val="104400"/>
              </a:lnSpc>
            </a:pPr>
            <a:r>
              <a:rPr sz="900" spc="30">
                <a:solidFill>
                  <a:srgbClr val="404040"/>
                </a:solidFill>
                <a:latin typeface="Calibri"/>
                <a:cs typeface="Calibri"/>
              </a:rPr>
              <a:t>G</a:t>
            </a:r>
            <a:r>
              <a:rPr sz="900" spc="-15">
                <a:solidFill>
                  <a:srgbClr val="404040"/>
                </a:solidFill>
                <a:latin typeface="Calibri"/>
                <a:cs typeface="Calibri"/>
              </a:rPr>
              <a:t>r</a:t>
            </a:r>
            <a:r>
              <a:rPr sz="900" spc="90">
                <a:solidFill>
                  <a:srgbClr val="404040"/>
                </a:solidFill>
                <a:latin typeface="Calibri"/>
                <a:cs typeface="Calibri"/>
              </a:rPr>
              <a:t>ai</a:t>
            </a:r>
            <a:r>
              <a:rPr sz="900" spc="-25">
                <a:solidFill>
                  <a:srgbClr val="404040"/>
                </a:solidFill>
                <a:latin typeface="Calibri"/>
                <a:cs typeface="Calibri"/>
              </a:rPr>
              <a:t>n</a:t>
            </a:r>
            <a:r>
              <a:rPr sz="900">
                <a:solidFill>
                  <a:srgbClr val="404040"/>
                </a:solidFill>
                <a:latin typeface="Calibri"/>
                <a:cs typeface="Calibri"/>
              </a:rPr>
              <a:t>s </a:t>
            </a:r>
            <a:r>
              <a:rPr sz="900" spc="-10">
                <a:solidFill>
                  <a:srgbClr val="404040"/>
                </a:solidFill>
                <a:latin typeface="Calibri"/>
                <a:cs typeface="Calibri"/>
              </a:rPr>
              <a:t>13%</a:t>
            </a:r>
            <a:endParaRPr sz="900">
              <a:latin typeface="Calibri"/>
              <a:cs typeface="Calibri"/>
            </a:endParaRPr>
          </a:p>
        </p:txBody>
      </p:sp>
      <p:sp>
        <p:nvSpPr>
          <p:cNvPr id="61" name="object 61"/>
          <p:cNvSpPr txBox="1"/>
          <p:nvPr/>
        </p:nvSpPr>
        <p:spPr>
          <a:xfrm>
            <a:off x="1982471" y="5400739"/>
            <a:ext cx="1017269" cy="276999"/>
          </a:xfrm>
          <a:prstGeom prst="rect">
            <a:avLst/>
          </a:prstGeom>
        </p:spPr>
        <p:txBody>
          <a:bodyPr vert="horz" wrap="square" lIns="0" tIns="0" rIns="0" bIns="0" rtlCol="0">
            <a:spAutoFit/>
          </a:bodyPr>
          <a:lstStyle/>
          <a:p>
            <a:pPr algn="ctr">
              <a:lnSpc>
                <a:spcPct val="100000"/>
              </a:lnSpc>
            </a:pPr>
            <a:r>
              <a:rPr sz="900" spc="-10">
                <a:solidFill>
                  <a:srgbClr val="404040"/>
                </a:solidFill>
                <a:latin typeface="Calibri"/>
                <a:cs typeface="Calibri"/>
              </a:rPr>
              <a:t>L</a:t>
            </a:r>
            <a:r>
              <a:rPr sz="900" spc="-5">
                <a:solidFill>
                  <a:srgbClr val="404040"/>
                </a:solidFill>
                <a:latin typeface="Calibri"/>
                <a:cs typeface="Calibri"/>
              </a:rPr>
              <a:t>e</a:t>
            </a:r>
            <a:r>
              <a:rPr sz="900" spc="-125">
                <a:solidFill>
                  <a:srgbClr val="404040"/>
                </a:solidFill>
                <a:latin typeface="Calibri"/>
                <a:cs typeface="Calibri"/>
              </a:rPr>
              <a:t> </a:t>
            </a:r>
            <a:r>
              <a:rPr sz="900" spc="20">
                <a:solidFill>
                  <a:srgbClr val="404040"/>
                </a:solidFill>
                <a:latin typeface="Calibri"/>
                <a:cs typeface="Calibri"/>
              </a:rPr>
              <a:t>g</a:t>
            </a:r>
            <a:r>
              <a:rPr sz="900" spc="50">
                <a:solidFill>
                  <a:srgbClr val="404040"/>
                </a:solidFill>
                <a:latin typeface="Calibri"/>
                <a:cs typeface="Calibri"/>
              </a:rPr>
              <a:t>u</a:t>
            </a:r>
            <a:r>
              <a:rPr sz="900" spc="20">
                <a:solidFill>
                  <a:srgbClr val="404040"/>
                </a:solidFill>
                <a:latin typeface="Calibri"/>
                <a:cs typeface="Calibri"/>
              </a:rPr>
              <a:t>m</a:t>
            </a:r>
            <a:r>
              <a:rPr sz="900" spc="-5">
                <a:solidFill>
                  <a:srgbClr val="404040"/>
                </a:solidFill>
                <a:latin typeface="Calibri"/>
                <a:cs typeface="Calibri"/>
              </a:rPr>
              <a:t>e</a:t>
            </a:r>
            <a:r>
              <a:rPr sz="900" spc="20">
                <a:solidFill>
                  <a:srgbClr val="404040"/>
                </a:solidFill>
                <a:latin typeface="Calibri"/>
                <a:cs typeface="Calibri"/>
              </a:rPr>
              <a:t>s</a:t>
            </a:r>
            <a:r>
              <a:rPr sz="900" spc="25">
                <a:solidFill>
                  <a:srgbClr val="404040"/>
                </a:solidFill>
                <a:latin typeface="Calibri"/>
                <a:cs typeface="Calibri"/>
              </a:rPr>
              <a:t>/</a:t>
            </a:r>
            <a:r>
              <a:rPr sz="900" spc="-25">
                <a:solidFill>
                  <a:srgbClr val="404040"/>
                </a:solidFill>
                <a:latin typeface="Calibri"/>
                <a:cs typeface="Calibri"/>
              </a:rPr>
              <a:t>nu</a:t>
            </a:r>
            <a:r>
              <a:rPr sz="900">
                <a:solidFill>
                  <a:srgbClr val="404040"/>
                </a:solidFill>
                <a:latin typeface="Calibri"/>
                <a:cs typeface="Calibri"/>
              </a:rPr>
              <a:t>t</a:t>
            </a:r>
            <a:r>
              <a:rPr sz="900" spc="25">
                <a:solidFill>
                  <a:srgbClr val="404040"/>
                </a:solidFill>
                <a:latin typeface="Calibri"/>
                <a:cs typeface="Calibri"/>
              </a:rPr>
              <a:t>s/</a:t>
            </a:r>
            <a:r>
              <a:rPr sz="900" spc="20">
                <a:solidFill>
                  <a:srgbClr val="404040"/>
                </a:solidFill>
                <a:latin typeface="Calibri"/>
                <a:cs typeface="Calibri"/>
              </a:rPr>
              <a:t>s</a:t>
            </a:r>
            <a:r>
              <a:rPr sz="900" spc="-80">
                <a:solidFill>
                  <a:srgbClr val="404040"/>
                </a:solidFill>
                <a:latin typeface="Calibri"/>
                <a:cs typeface="Calibri"/>
              </a:rPr>
              <a:t>e</a:t>
            </a:r>
            <a:r>
              <a:rPr sz="900" spc="-5">
                <a:solidFill>
                  <a:srgbClr val="404040"/>
                </a:solidFill>
                <a:latin typeface="Calibri"/>
                <a:cs typeface="Calibri"/>
              </a:rPr>
              <a:t>e</a:t>
            </a:r>
            <a:r>
              <a:rPr sz="900" spc="-25">
                <a:solidFill>
                  <a:srgbClr val="404040"/>
                </a:solidFill>
                <a:latin typeface="Calibri"/>
                <a:cs typeface="Calibri"/>
              </a:rPr>
              <a:t>d</a:t>
            </a:r>
            <a:r>
              <a:rPr sz="900">
                <a:solidFill>
                  <a:srgbClr val="404040"/>
                </a:solidFill>
                <a:latin typeface="Calibri"/>
                <a:cs typeface="Calibri"/>
              </a:rPr>
              <a:t>s</a:t>
            </a:r>
            <a:endParaRPr sz="900">
              <a:latin typeface="Calibri"/>
              <a:cs typeface="Calibri"/>
            </a:endParaRPr>
          </a:p>
          <a:p>
            <a:pPr marL="4445" algn="ctr">
              <a:spcBef>
                <a:spcPts val="45"/>
              </a:spcBef>
            </a:pPr>
            <a:r>
              <a:rPr sz="900" spc="-10">
                <a:solidFill>
                  <a:srgbClr val="404040"/>
                </a:solidFill>
                <a:latin typeface="Calibri"/>
                <a:cs typeface="Calibri"/>
              </a:rPr>
              <a:t>3%</a:t>
            </a:r>
            <a:endParaRPr sz="900">
              <a:latin typeface="Calibri"/>
              <a:cs typeface="Calibri"/>
            </a:endParaRPr>
          </a:p>
        </p:txBody>
      </p:sp>
      <p:sp>
        <p:nvSpPr>
          <p:cNvPr id="62" name="object 62"/>
          <p:cNvSpPr txBox="1"/>
          <p:nvPr/>
        </p:nvSpPr>
        <p:spPr>
          <a:xfrm>
            <a:off x="457518" y="4179316"/>
            <a:ext cx="951230" cy="276999"/>
          </a:xfrm>
          <a:prstGeom prst="rect">
            <a:avLst/>
          </a:prstGeom>
        </p:spPr>
        <p:txBody>
          <a:bodyPr vert="horz" wrap="square" lIns="0" tIns="0" rIns="0" bIns="0" rtlCol="0">
            <a:spAutoFit/>
          </a:bodyPr>
          <a:lstStyle/>
          <a:p>
            <a:pPr algn="ctr">
              <a:lnSpc>
                <a:spcPct val="100000"/>
              </a:lnSpc>
            </a:pPr>
            <a:r>
              <a:rPr sz="900" spc="35">
                <a:solidFill>
                  <a:srgbClr val="404040"/>
                </a:solidFill>
                <a:latin typeface="Calibri"/>
                <a:cs typeface="Calibri"/>
              </a:rPr>
              <a:t>F</a:t>
            </a:r>
            <a:r>
              <a:rPr sz="900" spc="-20">
                <a:solidFill>
                  <a:srgbClr val="404040"/>
                </a:solidFill>
                <a:latin typeface="Calibri"/>
                <a:cs typeface="Calibri"/>
              </a:rPr>
              <a:t>r</a:t>
            </a:r>
            <a:r>
              <a:rPr sz="900" spc="50">
                <a:solidFill>
                  <a:srgbClr val="404040"/>
                </a:solidFill>
                <a:latin typeface="Calibri"/>
                <a:cs typeface="Calibri"/>
              </a:rPr>
              <a:t>u</a:t>
            </a:r>
            <a:r>
              <a:rPr sz="900" spc="95">
                <a:solidFill>
                  <a:srgbClr val="404040"/>
                </a:solidFill>
                <a:latin typeface="Calibri"/>
                <a:cs typeface="Calibri"/>
              </a:rPr>
              <a:t>i</a:t>
            </a:r>
            <a:r>
              <a:rPr sz="900">
                <a:solidFill>
                  <a:srgbClr val="404040"/>
                </a:solidFill>
                <a:latin typeface="Calibri"/>
                <a:cs typeface="Calibri"/>
              </a:rPr>
              <a:t>ts</a:t>
            </a:r>
            <a:r>
              <a:rPr sz="900" spc="-30">
                <a:solidFill>
                  <a:srgbClr val="404040"/>
                </a:solidFill>
                <a:latin typeface="Calibri"/>
                <a:cs typeface="Calibri"/>
              </a:rPr>
              <a:t> </a:t>
            </a:r>
            <a:r>
              <a:rPr sz="900">
                <a:solidFill>
                  <a:srgbClr val="404040"/>
                </a:solidFill>
                <a:latin typeface="Calibri"/>
                <a:cs typeface="Calibri"/>
              </a:rPr>
              <a:t>&amp;</a:t>
            </a:r>
            <a:r>
              <a:rPr sz="900" spc="-65">
                <a:solidFill>
                  <a:srgbClr val="404040"/>
                </a:solidFill>
                <a:latin typeface="Calibri"/>
                <a:cs typeface="Calibri"/>
              </a:rPr>
              <a:t> </a:t>
            </a:r>
            <a:r>
              <a:rPr sz="900" spc="-35">
                <a:solidFill>
                  <a:srgbClr val="404040"/>
                </a:solidFill>
                <a:latin typeface="Calibri"/>
                <a:cs typeface="Calibri"/>
              </a:rPr>
              <a:t>v</a:t>
            </a:r>
            <a:r>
              <a:rPr sz="900" spc="70">
                <a:solidFill>
                  <a:srgbClr val="404040"/>
                </a:solidFill>
                <a:latin typeface="Calibri"/>
                <a:cs typeface="Calibri"/>
              </a:rPr>
              <a:t>e</a:t>
            </a:r>
            <a:r>
              <a:rPr sz="900" spc="20">
                <a:solidFill>
                  <a:srgbClr val="404040"/>
                </a:solidFill>
                <a:latin typeface="Calibri"/>
                <a:cs typeface="Calibri"/>
              </a:rPr>
              <a:t>g</a:t>
            </a:r>
            <a:r>
              <a:rPr sz="900" spc="70">
                <a:solidFill>
                  <a:srgbClr val="404040"/>
                </a:solidFill>
                <a:latin typeface="Calibri"/>
                <a:cs typeface="Calibri"/>
              </a:rPr>
              <a:t>e</a:t>
            </a:r>
            <a:r>
              <a:rPr sz="900" spc="-5">
                <a:solidFill>
                  <a:srgbClr val="404040"/>
                </a:solidFill>
                <a:latin typeface="Calibri"/>
                <a:cs typeface="Calibri"/>
              </a:rPr>
              <a:t>t</a:t>
            </a:r>
            <a:r>
              <a:rPr sz="900" spc="10">
                <a:solidFill>
                  <a:srgbClr val="404040"/>
                </a:solidFill>
                <a:latin typeface="Calibri"/>
                <a:cs typeface="Calibri"/>
              </a:rPr>
              <a:t>a</a:t>
            </a:r>
            <a:r>
              <a:rPr sz="900" spc="-25">
                <a:solidFill>
                  <a:srgbClr val="404040"/>
                </a:solidFill>
                <a:latin typeface="Calibri"/>
                <a:cs typeface="Calibri"/>
              </a:rPr>
              <a:t>b</a:t>
            </a:r>
            <a:r>
              <a:rPr sz="900" spc="20">
                <a:solidFill>
                  <a:srgbClr val="404040"/>
                </a:solidFill>
                <a:latin typeface="Calibri"/>
                <a:cs typeface="Calibri"/>
              </a:rPr>
              <a:t>l</a:t>
            </a:r>
            <a:r>
              <a:rPr sz="900" spc="-5">
                <a:solidFill>
                  <a:srgbClr val="404040"/>
                </a:solidFill>
                <a:latin typeface="Calibri"/>
                <a:cs typeface="Calibri"/>
              </a:rPr>
              <a:t>e</a:t>
            </a:r>
            <a:r>
              <a:rPr sz="900">
                <a:solidFill>
                  <a:srgbClr val="404040"/>
                </a:solidFill>
                <a:latin typeface="Calibri"/>
                <a:cs typeface="Calibri"/>
              </a:rPr>
              <a:t>s</a:t>
            </a:r>
            <a:endParaRPr sz="900">
              <a:latin typeface="Calibri"/>
              <a:cs typeface="Calibri"/>
            </a:endParaRPr>
          </a:p>
          <a:p>
            <a:pPr algn="ctr">
              <a:spcBef>
                <a:spcPts val="45"/>
              </a:spcBef>
            </a:pPr>
            <a:r>
              <a:rPr sz="900" spc="-10">
                <a:solidFill>
                  <a:srgbClr val="404040"/>
                </a:solidFill>
                <a:latin typeface="Calibri"/>
                <a:cs typeface="Calibri"/>
              </a:rPr>
              <a:t>43%</a:t>
            </a:r>
            <a:endParaRPr sz="900">
              <a:latin typeface="Calibri"/>
              <a:cs typeface="Calibri"/>
            </a:endParaRPr>
          </a:p>
        </p:txBody>
      </p:sp>
      <p:sp>
        <p:nvSpPr>
          <p:cNvPr id="63" name="object 63"/>
          <p:cNvSpPr txBox="1"/>
          <p:nvPr/>
        </p:nvSpPr>
        <p:spPr>
          <a:xfrm>
            <a:off x="297498" y="2528068"/>
            <a:ext cx="660400" cy="276999"/>
          </a:xfrm>
          <a:prstGeom prst="rect">
            <a:avLst/>
          </a:prstGeom>
        </p:spPr>
        <p:txBody>
          <a:bodyPr vert="horz" wrap="square" lIns="0" tIns="0" rIns="0" bIns="0" rtlCol="0">
            <a:spAutoFit/>
          </a:bodyPr>
          <a:lstStyle/>
          <a:p>
            <a:pPr algn="ctr">
              <a:lnSpc>
                <a:spcPct val="100000"/>
              </a:lnSpc>
            </a:pPr>
            <a:r>
              <a:rPr sz="900" spc="30">
                <a:solidFill>
                  <a:srgbClr val="404040"/>
                </a:solidFill>
                <a:latin typeface="Calibri"/>
                <a:cs typeface="Calibri"/>
              </a:rPr>
              <a:t>R</a:t>
            </a:r>
            <a:r>
              <a:rPr sz="900" spc="45">
                <a:solidFill>
                  <a:srgbClr val="404040"/>
                </a:solidFill>
                <a:latin typeface="Calibri"/>
                <a:cs typeface="Calibri"/>
              </a:rPr>
              <a:t>oo</a:t>
            </a:r>
            <a:r>
              <a:rPr sz="900">
                <a:solidFill>
                  <a:srgbClr val="404040"/>
                </a:solidFill>
                <a:latin typeface="Calibri"/>
                <a:cs typeface="Calibri"/>
              </a:rPr>
              <a:t>t</a:t>
            </a:r>
            <a:r>
              <a:rPr sz="900" spc="90">
                <a:solidFill>
                  <a:srgbClr val="404040"/>
                </a:solidFill>
                <a:latin typeface="Calibri"/>
                <a:cs typeface="Calibri"/>
              </a:rPr>
              <a:t>s</a:t>
            </a:r>
            <a:r>
              <a:rPr sz="900" spc="25">
                <a:solidFill>
                  <a:srgbClr val="404040"/>
                </a:solidFill>
                <a:latin typeface="Calibri"/>
                <a:cs typeface="Calibri"/>
              </a:rPr>
              <a:t>/</a:t>
            </a:r>
            <a:r>
              <a:rPr sz="900">
                <a:solidFill>
                  <a:srgbClr val="404040"/>
                </a:solidFill>
                <a:latin typeface="Calibri"/>
                <a:cs typeface="Calibri"/>
              </a:rPr>
              <a:t>t</a:t>
            </a:r>
            <a:r>
              <a:rPr sz="900" spc="-30">
                <a:solidFill>
                  <a:srgbClr val="404040"/>
                </a:solidFill>
                <a:latin typeface="Calibri"/>
                <a:cs typeface="Calibri"/>
              </a:rPr>
              <a:t>u</a:t>
            </a:r>
            <a:r>
              <a:rPr sz="900" spc="-25">
                <a:solidFill>
                  <a:srgbClr val="404040"/>
                </a:solidFill>
                <a:latin typeface="Calibri"/>
                <a:cs typeface="Calibri"/>
              </a:rPr>
              <a:t>b</a:t>
            </a:r>
            <a:r>
              <a:rPr sz="900">
                <a:solidFill>
                  <a:srgbClr val="404040"/>
                </a:solidFill>
                <a:latin typeface="Calibri"/>
                <a:cs typeface="Calibri"/>
              </a:rPr>
              <a:t>e</a:t>
            </a:r>
            <a:r>
              <a:rPr sz="900" spc="-15">
                <a:solidFill>
                  <a:srgbClr val="404040"/>
                </a:solidFill>
                <a:latin typeface="Calibri"/>
                <a:cs typeface="Calibri"/>
              </a:rPr>
              <a:t>r</a:t>
            </a:r>
            <a:r>
              <a:rPr sz="900">
                <a:solidFill>
                  <a:srgbClr val="404040"/>
                </a:solidFill>
                <a:latin typeface="Calibri"/>
                <a:cs typeface="Calibri"/>
              </a:rPr>
              <a:t>s</a:t>
            </a:r>
            <a:endParaRPr sz="900">
              <a:latin typeface="Calibri"/>
              <a:cs typeface="Calibri"/>
            </a:endParaRPr>
          </a:p>
          <a:p>
            <a:pPr algn="ctr">
              <a:spcBef>
                <a:spcPts val="45"/>
              </a:spcBef>
            </a:pPr>
            <a:r>
              <a:rPr sz="900" spc="-20">
                <a:solidFill>
                  <a:srgbClr val="404040"/>
                </a:solidFill>
                <a:latin typeface="Calibri"/>
                <a:cs typeface="Calibri"/>
              </a:rPr>
              <a:t>5%</a:t>
            </a:r>
            <a:endParaRPr sz="900">
              <a:latin typeface="Calibri"/>
              <a:cs typeface="Calibri"/>
            </a:endParaRPr>
          </a:p>
        </p:txBody>
      </p:sp>
      <p:sp>
        <p:nvSpPr>
          <p:cNvPr id="64" name="object 64"/>
          <p:cNvSpPr txBox="1"/>
          <p:nvPr/>
        </p:nvSpPr>
        <p:spPr>
          <a:xfrm>
            <a:off x="1062355" y="2509267"/>
            <a:ext cx="707390" cy="282513"/>
          </a:xfrm>
          <a:prstGeom prst="rect">
            <a:avLst/>
          </a:prstGeom>
        </p:spPr>
        <p:txBody>
          <a:bodyPr vert="horz" wrap="square" lIns="0" tIns="0" rIns="0" bIns="0" rtlCol="0">
            <a:spAutoFit/>
          </a:bodyPr>
          <a:lstStyle/>
          <a:p>
            <a:pPr marL="279393" marR="5080" indent="-267329">
              <a:lnSpc>
                <a:spcPct val="104400"/>
              </a:lnSpc>
            </a:pPr>
            <a:r>
              <a:rPr sz="900" spc="10">
                <a:solidFill>
                  <a:srgbClr val="404040"/>
                </a:solidFill>
                <a:latin typeface="Calibri"/>
                <a:cs typeface="Calibri"/>
              </a:rPr>
              <a:t>V</a:t>
            </a:r>
            <a:r>
              <a:rPr sz="900" spc="70">
                <a:solidFill>
                  <a:srgbClr val="404040"/>
                </a:solidFill>
                <a:latin typeface="Calibri"/>
                <a:cs typeface="Calibri"/>
              </a:rPr>
              <a:t>e</a:t>
            </a:r>
            <a:r>
              <a:rPr sz="900" spc="20">
                <a:solidFill>
                  <a:srgbClr val="404040"/>
                </a:solidFill>
                <a:latin typeface="Calibri"/>
                <a:cs typeface="Calibri"/>
              </a:rPr>
              <a:t>g</a:t>
            </a:r>
            <a:r>
              <a:rPr sz="900" spc="70">
                <a:solidFill>
                  <a:srgbClr val="404040"/>
                </a:solidFill>
                <a:latin typeface="Calibri"/>
                <a:cs typeface="Calibri"/>
              </a:rPr>
              <a:t>e</a:t>
            </a:r>
            <a:r>
              <a:rPr sz="900" spc="-5">
                <a:solidFill>
                  <a:srgbClr val="404040"/>
                </a:solidFill>
                <a:latin typeface="Calibri"/>
                <a:cs typeface="Calibri"/>
              </a:rPr>
              <a:t>t</a:t>
            </a:r>
            <a:r>
              <a:rPr sz="900" spc="5">
                <a:solidFill>
                  <a:srgbClr val="404040"/>
                </a:solidFill>
                <a:latin typeface="Calibri"/>
                <a:cs typeface="Calibri"/>
              </a:rPr>
              <a:t>a</a:t>
            </a:r>
            <a:r>
              <a:rPr sz="900" spc="-25">
                <a:solidFill>
                  <a:srgbClr val="404040"/>
                </a:solidFill>
                <a:latin typeface="Calibri"/>
                <a:cs typeface="Calibri"/>
              </a:rPr>
              <a:t>b</a:t>
            </a:r>
            <a:r>
              <a:rPr sz="900" spc="15">
                <a:solidFill>
                  <a:srgbClr val="404040"/>
                </a:solidFill>
                <a:latin typeface="Calibri"/>
                <a:cs typeface="Calibri"/>
              </a:rPr>
              <a:t>l</a:t>
            </a:r>
            <a:r>
              <a:rPr sz="900" spc="-5">
                <a:solidFill>
                  <a:srgbClr val="404040"/>
                </a:solidFill>
                <a:latin typeface="Calibri"/>
                <a:cs typeface="Calibri"/>
              </a:rPr>
              <a:t>e</a:t>
            </a:r>
            <a:r>
              <a:rPr sz="900" spc="-55">
                <a:solidFill>
                  <a:srgbClr val="404040"/>
                </a:solidFill>
                <a:latin typeface="Calibri"/>
                <a:cs typeface="Calibri"/>
              </a:rPr>
              <a:t> </a:t>
            </a:r>
            <a:r>
              <a:rPr sz="900" spc="45">
                <a:solidFill>
                  <a:srgbClr val="404040"/>
                </a:solidFill>
                <a:latin typeface="Calibri"/>
                <a:cs typeface="Calibri"/>
              </a:rPr>
              <a:t>o</a:t>
            </a:r>
            <a:r>
              <a:rPr sz="900" spc="15">
                <a:solidFill>
                  <a:srgbClr val="404040"/>
                </a:solidFill>
                <a:latin typeface="Calibri"/>
                <a:cs typeface="Calibri"/>
              </a:rPr>
              <a:t>il</a:t>
            </a:r>
            <a:r>
              <a:rPr sz="900">
                <a:solidFill>
                  <a:srgbClr val="404040"/>
                </a:solidFill>
                <a:latin typeface="Calibri"/>
                <a:cs typeface="Calibri"/>
              </a:rPr>
              <a:t>s </a:t>
            </a:r>
            <a:r>
              <a:rPr sz="900" spc="-20">
                <a:solidFill>
                  <a:srgbClr val="404040"/>
                </a:solidFill>
                <a:latin typeface="Calibri"/>
                <a:cs typeface="Calibri"/>
              </a:rPr>
              <a:t>1%</a:t>
            </a:r>
            <a:endParaRPr sz="900">
              <a:latin typeface="Calibri"/>
              <a:cs typeface="Calibri"/>
            </a:endParaRPr>
          </a:p>
        </p:txBody>
      </p:sp>
      <p:sp>
        <p:nvSpPr>
          <p:cNvPr id="65" name="object 65"/>
          <p:cNvSpPr/>
          <p:nvPr/>
        </p:nvSpPr>
        <p:spPr>
          <a:xfrm>
            <a:off x="3267076" y="2551748"/>
            <a:ext cx="5435600" cy="3187065"/>
          </a:xfrm>
          <a:custGeom>
            <a:avLst/>
            <a:gdLst/>
            <a:ahLst/>
            <a:cxnLst/>
            <a:rect l="l" t="t" r="r" b="b"/>
            <a:pathLst>
              <a:path w="5435600" h="3187065">
                <a:moveTo>
                  <a:pt x="0" y="3187065"/>
                </a:moveTo>
                <a:lnTo>
                  <a:pt x="5435600" y="3187065"/>
                </a:lnTo>
                <a:lnTo>
                  <a:pt x="5435600" y="0"/>
                </a:lnTo>
                <a:lnTo>
                  <a:pt x="0" y="0"/>
                </a:lnTo>
                <a:lnTo>
                  <a:pt x="0" y="3187065"/>
                </a:lnTo>
                <a:close/>
              </a:path>
            </a:pathLst>
          </a:custGeom>
          <a:ln w="3175">
            <a:noFill/>
          </a:ln>
        </p:spPr>
        <p:txBody>
          <a:bodyPr wrap="square" lIns="0" tIns="0" rIns="0" bIns="0" rtlCol="0"/>
          <a:lstStyle/>
          <a:p>
            <a:endParaRPr/>
          </a:p>
        </p:txBody>
      </p:sp>
      <p:sp>
        <p:nvSpPr>
          <p:cNvPr id="66" name="object 66"/>
          <p:cNvSpPr/>
          <p:nvPr/>
        </p:nvSpPr>
        <p:spPr>
          <a:xfrm>
            <a:off x="5984876" y="2890648"/>
            <a:ext cx="1254760" cy="2028825"/>
          </a:xfrm>
          <a:custGeom>
            <a:avLst/>
            <a:gdLst/>
            <a:ahLst/>
            <a:cxnLst/>
            <a:rect l="l" t="t" r="r" b="b"/>
            <a:pathLst>
              <a:path w="1254759" h="2028825">
                <a:moveTo>
                  <a:pt x="0" y="0"/>
                </a:moveTo>
                <a:lnTo>
                  <a:pt x="0" y="1254633"/>
                </a:lnTo>
                <a:lnTo>
                  <a:pt x="987425" y="2028621"/>
                </a:lnTo>
                <a:lnTo>
                  <a:pt x="1012795" y="1995104"/>
                </a:lnTo>
                <a:lnTo>
                  <a:pt x="1036970" y="1960845"/>
                </a:lnTo>
                <a:lnTo>
                  <a:pt x="1059937" y="1925876"/>
                </a:lnTo>
                <a:lnTo>
                  <a:pt x="1081685" y="1890232"/>
                </a:lnTo>
                <a:lnTo>
                  <a:pt x="1102203" y="1853943"/>
                </a:lnTo>
                <a:lnTo>
                  <a:pt x="1121479" y="1817044"/>
                </a:lnTo>
                <a:lnTo>
                  <a:pt x="1139502" y="1779566"/>
                </a:lnTo>
                <a:lnTo>
                  <a:pt x="1156261" y="1741543"/>
                </a:lnTo>
                <a:lnTo>
                  <a:pt x="1171745" y="1703007"/>
                </a:lnTo>
                <a:lnTo>
                  <a:pt x="1185941" y="1663992"/>
                </a:lnTo>
                <a:lnTo>
                  <a:pt x="1198840" y="1624529"/>
                </a:lnTo>
                <a:lnTo>
                  <a:pt x="1210428" y="1584651"/>
                </a:lnTo>
                <a:lnTo>
                  <a:pt x="1220696" y="1544391"/>
                </a:lnTo>
                <a:lnTo>
                  <a:pt x="1229632" y="1503783"/>
                </a:lnTo>
                <a:lnTo>
                  <a:pt x="1237224" y="1462858"/>
                </a:lnTo>
                <a:lnTo>
                  <a:pt x="1243461" y="1421649"/>
                </a:lnTo>
                <a:lnTo>
                  <a:pt x="1248331" y="1380190"/>
                </a:lnTo>
                <a:lnTo>
                  <a:pt x="1251824" y="1338512"/>
                </a:lnTo>
                <a:lnTo>
                  <a:pt x="1253929" y="1296648"/>
                </a:lnTo>
                <a:lnTo>
                  <a:pt x="1254632" y="1254633"/>
                </a:lnTo>
                <a:lnTo>
                  <a:pt x="1250473" y="1151733"/>
                </a:lnTo>
                <a:lnTo>
                  <a:pt x="1238211" y="1051125"/>
                </a:lnTo>
                <a:lnTo>
                  <a:pt x="1218169" y="953131"/>
                </a:lnTo>
                <a:lnTo>
                  <a:pt x="1190670" y="858072"/>
                </a:lnTo>
                <a:lnTo>
                  <a:pt x="1156037" y="766274"/>
                </a:lnTo>
                <a:lnTo>
                  <a:pt x="1114592" y="678058"/>
                </a:lnTo>
                <a:lnTo>
                  <a:pt x="1066659" y="593747"/>
                </a:lnTo>
                <a:lnTo>
                  <a:pt x="1012560" y="513664"/>
                </a:lnTo>
                <a:lnTo>
                  <a:pt x="952619" y="438132"/>
                </a:lnTo>
                <a:lnTo>
                  <a:pt x="887158" y="367474"/>
                </a:lnTo>
                <a:lnTo>
                  <a:pt x="816500" y="302013"/>
                </a:lnTo>
                <a:lnTo>
                  <a:pt x="740968" y="242072"/>
                </a:lnTo>
                <a:lnTo>
                  <a:pt x="660885" y="187973"/>
                </a:lnTo>
                <a:lnTo>
                  <a:pt x="576574" y="140040"/>
                </a:lnTo>
                <a:lnTo>
                  <a:pt x="488358" y="98595"/>
                </a:lnTo>
                <a:lnTo>
                  <a:pt x="396560" y="63962"/>
                </a:lnTo>
                <a:lnTo>
                  <a:pt x="301501" y="36463"/>
                </a:lnTo>
                <a:lnTo>
                  <a:pt x="203507" y="16421"/>
                </a:lnTo>
                <a:lnTo>
                  <a:pt x="102899" y="4159"/>
                </a:lnTo>
                <a:lnTo>
                  <a:pt x="0" y="0"/>
                </a:lnTo>
                <a:close/>
              </a:path>
            </a:pathLst>
          </a:custGeom>
          <a:solidFill>
            <a:srgbClr val="C4161C"/>
          </a:solidFill>
        </p:spPr>
        <p:txBody>
          <a:bodyPr wrap="square" lIns="0" tIns="0" rIns="0" bIns="0" rtlCol="0"/>
          <a:lstStyle/>
          <a:p>
            <a:endParaRPr/>
          </a:p>
        </p:txBody>
      </p:sp>
      <p:sp>
        <p:nvSpPr>
          <p:cNvPr id="67" name="object 67"/>
          <p:cNvSpPr/>
          <p:nvPr/>
        </p:nvSpPr>
        <p:spPr>
          <a:xfrm>
            <a:off x="5733416" y="4145280"/>
            <a:ext cx="1238885" cy="1254760"/>
          </a:xfrm>
          <a:custGeom>
            <a:avLst/>
            <a:gdLst/>
            <a:ahLst/>
            <a:cxnLst/>
            <a:rect l="l" t="t" r="r" b="b"/>
            <a:pathLst>
              <a:path w="1238884" h="1254760">
                <a:moveTo>
                  <a:pt x="251460" y="0"/>
                </a:moveTo>
                <a:lnTo>
                  <a:pt x="0" y="1229169"/>
                </a:lnTo>
                <a:lnTo>
                  <a:pt x="69954" y="1241439"/>
                </a:lnTo>
                <a:lnTo>
                  <a:pt x="139965" y="1249690"/>
                </a:lnTo>
                <a:lnTo>
                  <a:pt x="209885" y="1253979"/>
                </a:lnTo>
                <a:lnTo>
                  <a:pt x="279561" y="1254359"/>
                </a:lnTo>
                <a:lnTo>
                  <a:pt x="348845" y="1250887"/>
                </a:lnTo>
                <a:lnTo>
                  <a:pt x="417585" y="1243618"/>
                </a:lnTo>
                <a:lnTo>
                  <a:pt x="485633" y="1232606"/>
                </a:lnTo>
                <a:lnTo>
                  <a:pt x="552838" y="1217907"/>
                </a:lnTo>
                <a:lnTo>
                  <a:pt x="619049" y="1199575"/>
                </a:lnTo>
                <a:lnTo>
                  <a:pt x="684117" y="1177667"/>
                </a:lnTo>
                <a:lnTo>
                  <a:pt x="747891" y="1152237"/>
                </a:lnTo>
                <a:lnTo>
                  <a:pt x="810222" y="1123341"/>
                </a:lnTo>
                <a:lnTo>
                  <a:pt x="870959" y="1091033"/>
                </a:lnTo>
                <a:lnTo>
                  <a:pt x="929952" y="1055369"/>
                </a:lnTo>
                <a:lnTo>
                  <a:pt x="987051" y="1016403"/>
                </a:lnTo>
                <a:lnTo>
                  <a:pt x="1042107" y="974192"/>
                </a:lnTo>
                <a:lnTo>
                  <a:pt x="1094968" y="928789"/>
                </a:lnTo>
                <a:lnTo>
                  <a:pt x="1145484" y="880251"/>
                </a:lnTo>
                <a:lnTo>
                  <a:pt x="1193507" y="828632"/>
                </a:lnTo>
                <a:lnTo>
                  <a:pt x="1238885" y="773988"/>
                </a:lnTo>
                <a:lnTo>
                  <a:pt x="251460" y="0"/>
                </a:lnTo>
                <a:close/>
              </a:path>
            </a:pathLst>
          </a:custGeom>
          <a:solidFill>
            <a:srgbClr val="FCB812"/>
          </a:solidFill>
        </p:spPr>
        <p:txBody>
          <a:bodyPr wrap="square" lIns="0" tIns="0" rIns="0" bIns="0" rtlCol="0"/>
          <a:lstStyle/>
          <a:p>
            <a:endParaRPr/>
          </a:p>
        </p:txBody>
      </p:sp>
      <p:sp>
        <p:nvSpPr>
          <p:cNvPr id="68" name="object 68"/>
          <p:cNvSpPr/>
          <p:nvPr/>
        </p:nvSpPr>
        <p:spPr>
          <a:xfrm>
            <a:off x="5733416" y="4145280"/>
            <a:ext cx="1238885" cy="1254760"/>
          </a:xfrm>
          <a:custGeom>
            <a:avLst/>
            <a:gdLst/>
            <a:ahLst/>
            <a:cxnLst/>
            <a:rect l="l" t="t" r="r" b="b"/>
            <a:pathLst>
              <a:path w="1238884" h="1254760">
                <a:moveTo>
                  <a:pt x="1238885" y="773988"/>
                </a:moveTo>
                <a:lnTo>
                  <a:pt x="1193507" y="828632"/>
                </a:lnTo>
                <a:lnTo>
                  <a:pt x="1145484" y="880251"/>
                </a:lnTo>
                <a:lnTo>
                  <a:pt x="1094968" y="928789"/>
                </a:lnTo>
                <a:lnTo>
                  <a:pt x="1042107" y="974192"/>
                </a:lnTo>
                <a:lnTo>
                  <a:pt x="987051" y="1016403"/>
                </a:lnTo>
                <a:lnTo>
                  <a:pt x="929952" y="1055369"/>
                </a:lnTo>
                <a:lnTo>
                  <a:pt x="870959" y="1091033"/>
                </a:lnTo>
                <a:lnTo>
                  <a:pt x="810222" y="1123341"/>
                </a:lnTo>
                <a:lnTo>
                  <a:pt x="747891" y="1152237"/>
                </a:lnTo>
                <a:lnTo>
                  <a:pt x="684117" y="1177667"/>
                </a:lnTo>
                <a:lnTo>
                  <a:pt x="619049" y="1199575"/>
                </a:lnTo>
                <a:lnTo>
                  <a:pt x="552838" y="1217907"/>
                </a:lnTo>
                <a:lnTo>
                  <a:pt x="485633" y="1232606"/>
                </a:lnTo>
                <a:lnTo>
                  <a:pt x="417585" y="1243618"/>
                </a:lnTo>
                <a:lnTo>
                  <a:pt x="348845" y="1250887"/>
                </a:lnTo>
                <a:lnTo>
                  <a:pt x="279561" y="1254359"/>
                </a:lnTo>
                <a:lnTo>
                  <a:pt x="209885" y="1253979"/>
                </a:lnTo>
                <a:lnTo>
                  <a:pt x="139965" y="1249690"/>
                </a:lnTo>
                <a:lnTo>
                  <a:pt x="69954" y="1241439"/>
                </a:lnTo>
                <a:lnTo>
                  <a:pt x="0" y="1229169"/>
                </a:lnTo>
                <a:lnTo>
                  <a:pt x="251460" y="0"/>
                </a:lnTo>
                <a:lnTo>
                  <a:pt x="1238885" y="773988"/>
                </a:lnTo>
                <a:close/>
              </a:path>
            </a:pathLst>
          </a:custGeom>
          <a:ln w="19050">
            <a:solidFill>
              <a:srgbClr val="FFFFFF"/>
            </a:solidFill>
          </a:ln>
        </p:spPr>
        <p:txBody>
          <a:bodyPr wrap="square" lIns="0" tIns="0" rIns="0" bIns="0" rtlCol="0"/>
          <a:lstStyle/>
          <a:p>
            <a:endParaRPr/>
          </a:p>
        </p:txBody>
      </p:sp>
      <p:sp>
        <p:nvSpPr>
          <p:cNvPr id="69" name="object 69"/>
          <p:cNvSpPr/>
          <p:nvPr/>
        </p:nvSpPr>
        <p:spPr>
          <a:xfrm>
            <a:off x="5550207" y="4145280"/>
            <a:ext cx="434975" cy="1229360"/>
          </a:xfrm>
          <a:custGeom>
            <a:avLst/>
            <a:gdLst/>
            <a:ahLst/>
            <a:cxnLst/>
            <a:rect l="l" t="t" r="r" b="b"/>
            <a:pathLst>
              <a:path w="434975" h="1229360">
                <a:moveTo>
                  <a:pt x="434668" y="0"/>
                </a:moveTo>
                <a:lnTo>
                  <a:pt x="0" y="1176957"/>
                </a:lnTo>
                <a:lnTo>
                  <a:pt x="11956" y="1181299"/>
                </a:lnTo>
                <a:lnTo>
                  <a:pt x="23953" y="1185518"/>
                </a:lnTo>
                <a:lnTo>
                  <a:pt x="60184" y="1197445"/>
                </a:lnTo>
                <a:lnTo>
                  <a:pt x="96750" y="1208266"/>
                </a:lnTo>
                <a:lnTo>
                  <a:pt x="133622" y="1217973"/>
                </a:lnTo>
                <a:lnTo>
                  <a:pt x="170769" y="1226558"/>
                </a:lnTo>
                <a:lnTo>
                  <a:pt x="183208" y="1229169"/>
                </a:lnTo>
                <a:lnTo>
                  <a:pt x="434668" y="0"/>
                </a:lnTo>
                <a:close/>
              </a:path>
            </a:pathLst>
          </a:custGeom>
          <a:solidFill>
            <a:srgbClr val="FCB812"/>
          </a:solidFill>
        </p:spPr>
        <p:txBody>
          <a:bodyPr wrap="square" lIns="0" tIns="0" rIns="0" bIns="0" rtlCol="0"/>
          <a:lstStyle/>
          <a:p>
            <a:endParaRPr/>
          </a:p>
        </p:txBody>
      </p:sp>
      <p:sp>
        <p:nvSpPr>
          <p:cNvPr id="70" name="object 70"/>
          <p:cNvSpPr/>
          <p:nvPr/>
        </p:nvSpPr>
        <p:spPr>
          <a:xfrm>
            <a:off x="5550207" y="4145280"/>
            <a:ext cx="434975" cy="1229360"/>
          </a:xfrm>
          <a:custGeom>
            <a:avLst/>
            <a:gdLst/>
            <a:ahLst/>
            <a:cxnLst/>
            <a:rect l="l" t="t" r="r" b="b"/>
            <a:pathLst>
              <a:path w="434975" h="1229360">
                <a:moveTo>
                  <a:pt x="183208" y="1229169"/>
                </a:moveTo>
                <a:lnTo>
                  <a:pt x="145975" y="1220960"/>
                </a:lnTo>
                <a:lnTo>
                  <a:pt x="109008" y="1211626"/>
                </a:lnTo>
                <a:lnTo>
                  <a:pt x="72337" y="1201175"/>
                </a:lnTo>
                <a:lnTo>
                  <a:pt x="35991" y="1189616"/>
                </a:lnTo>
                <a:lnTo>
                  <a:pt x="0" y="1176957"/>
                </a:lnTo>
                <a:lnTo>
                  <a:pt x="434668" y="0"/>
                </a:lnTo>
                <a:lnTo>
                  <a:pt x="183208" y="1229169"/>
                </a:lnTo>
                <a:close/>
              </a:path>
            </a:pathLst>
          </a:custGeom>
          <a:ln w="19050">
            <a:solidFill>
              <a:srgbClr val="FFFFFF"/>
            </a:solidFill>
          </a:ln>
        </p:spPr>
        <p:txBody>
          <a:bodyPr wrap="square" lIns="0" tIns="0" rIns="0" bIns="0" rtlCol="0"/>
          <a:lstStyle/>
          <a:p>
            <a:endParaRPr/>
          </a:p>
        </p:txBody>
      </p:sp>
      <p:sp>
        <p:nvSpPr>
          <p:cNvPr id="71" name="object 71"/>
          <p:cNvSpPr/>
          <p:nvPr/>
        </p:nvSpPr>
        <p:spPr>
          <a:xfrm>
            <a:off x="4730178" y="4064762"/>
            <a:ext cx="1254760" cy="1256665"/>
          </a:xfrm>
          <a:custGeom>
            <a:avLst/>
            <a:gdLst/>
            <a:ahLst/>
            <a:cxnLst/>
            <a:rect l="l" t="t" r="r" b="b"/>
            <a:pathLst>
              <a:path w="1254760" h="1256664">
                <a:moveTo>
                  <a:pt x="2604" y="0"/>
                </a:moveTo>
                <a:lnTo>
                  <a:pt x="0" y="82574"/>
                </a:lnTo>
                <a:lnTo>
                  <a:pt x="2764" y="164310"/>
                </a:lnTo>
                <a:lnTo>
                  <a:pt x="10764" y="245002"/>
                </a:lnTo>
                <a:lnTo>
                  <a:pt x="23864" y="324442"/>
                </a:lnTo>
                <a:lnTo>
                  <a:pt x="41930" y="402424"/>
                </a:lnTo>
                <a:lnTo>
                  <a:pt x="64829" y="478741"/>
                </a:lnTo>
                <a:lnTo>
                  <a:pt x="92425" y="553186"/>
                </a:lnTo>
                <a:lnTo>
                  <a:pt x="124585" y="625552"/>
                </a:lnTo>
                <a:lnTo>
                  <a:pt x="161174" y="695633"/>
                </a:lnTo>
                <a:lnTo>
                  <a:pt x="202058" y="763222"/>
                </a:lnTo>
                <a:lnTo>
                  <a:pt x="247102" y="828112"/>
                </a:lnTo>
                <a:lnTo>
                  <a:pt x="296172" y="890097"/>
                </a:lnTo>
                <a:lnTo>
                  <a:pt x="349135" y="948969"/>
                </a:lnTo>
                <a:lnTo>
                  <a:pt x="405855" y="1004522"/>
                </a:lnTo>
                <a:lnTo>
                  <a:pt x="466198" y="1056549"/>
                </a:lnTo>
                <a:lnTo>
                  <a:pt x="530030" y="1104844"/>
                </a:lnTo>
                <a:lnTo>
                  <a:pt x="597217" y="1149200"/>
                </a:lnTo>
                <a:lnTo>
                  <a:pt x="667624" y="1189409"/>
                </a:lnTo>
                <a:lnTo>
                  <a:pt x="741118" y="1225266"/>
                </a:lnTo>
                <a:lnTo>
                  <a:pt x="817563" y="1256563"/>
                </a:lnTo>
                <a:lnTo>
                  <a:pt x="1254697" y="80518"/>
                </a:lnTo>
                <a:lnTo>
                  <a:pt x="2604" y="0"/>
                </a:lnTo>
                <a:close/>
              </a:path>
            </a:pathLst>
          </a:custGeom>
          <a:solidFill>
            <a:srgbClr val="FCB812"/>
          </a:solidFill>
        </p:spPr>
        <p:txBody>
          <a:bodyPr wrap="square" lIns="0" tIns="0" rIns="0" bIns="0" rtlCol="0"/>
          <a:lstStyle/>
          <a:p>
            <a:endParaRPr/>
          </a:p>
        </p:txBody>
      </p:sp>
      <p:sp>
        <p:nvSpPr>
          <p:cNvPr id="72" name="object 72"/>
          <p:cNvSpPr/>
          <p:nvPr/>
        </p:nvSpPr>
        <p:spPr>
          <a:xfrm>
            <a:off x="4730178" y="4064762"/>
            <a:ext cx="1254760" cy="1256665"/>
          </a:xfrm>
          <a:custGeom>
            <a:avLst/>
            <a:gdLst/>
            <a:ahLst/>
            <a:cxnLst/>
            <a:rect l="l" t="t" r="r" b="b"/>
            <a:pathLst>
              <a:path w="1254760" h="1256664">
                <a:moveTo>
                  <a:pt x="817563" y="1256563"/>
                </a:moveTo>
                <a:lnTo>
                  <a:pt x="741118" y="1225266"/>
                </a:lnTo>
                <a:lnTo>
                  <a:pt x="667624" y="1189409"/>
                </a:lnTo>
                <a:lnTo>
                  <a:pt x="597217" y="1149200"/>
                </a:lnTo>
                <a:lnTo>
                  <a:pt x="530030" y="1104844"/>
                </a:lnTo>
                <a:lnTo>
                  <a:pt x="466198" y="1056549"/>
                </a:lnTo>
                <a:lnTo>
                  <a:pt x="405855" y="1004522"/>
                </a:lnTo>
                <a:lnTo>
                  <a:pt x="349135" y="948969"/>
                </a:lnTo>
                <a:lnTo>
                  <a:pt x="296172" y="890097"/>
                </a:lnTo>
                <a:lnTo>
                  <a:pt x="247102" y="828112"/>
                </a:lnTo>
                <a:lnTo>
                  <a:pt x="202058" y="763222"/>
                </a:lnTo>
                <a:lnTo>
                  <a:pt x="161174" y="695633"/>
                </a:lnTo>
                <a:lnTo>
                  <a:pt x="124585" y="625552"/>
                </a:lnTo>
                <a:lnTo>
                  <a:pt x="92425" y="553186"/>
                </a:lnTo>
                <a:lnTo>
                  <a:pt x="64829" y="478741"/>
                </a:lnTo>
                <a:lnTo>
                  <a:pt x="41930" y="402424"/>
                </a:lnTo>
                <a:lnTo>
                  <a:pt x="23864" y="324442"/>
                </a:lnTo>
                <a:lnTo>
                  <a:pt x="10764" y="245002"/>
                </a:lnTo>
                <a:lnTo>
                  <a:pt x="2764" y="164310"/>
                </a:lnTo>
                <a:lnTo>
                  <a:pt x="0" y="82574"/>
                </a:lnTo>
                <a:lnTo>
                  <a:pt x="2604" y="0"/>
                </a:lnTo>
                <a:lnTo>
                  <a:pt x="1254697" y="80518"/>
                </a:lnTo>
                <a:lnTo>
                  <a:pt x="817563" y="1256563"/>
                </a:lnTo>
                <a:close/>
              </a:path>
            </a:pathLst>
          </a:custGeom>
          <a:ln w="19049">
            <a:solidFill>
              <a:srgbClr val="FFFFFF"/>
            </a:solidFill>
          </a:ln>
        </p:spPr>
        <p:txBody>
          <a:bodyPr wrap="square" lIns="0" tIns="0" rIns="0" bIns="0" rtlCol="0"/>
          <a:lstStyle/>
          <a:p>
            <a:endParaRPr/>
          </a:p>
        </p:txBody>
      </p:sp>
      <p:sp>
        <p:nvSpPr>
          <p:cNvPr id="73" name="object 73"/>
          <p:cNvSpPr/>
          <p:nvPr/>
        </p:nvSpPr>
        <p:spPr>
          <a:xfrm>
            <a:off x="4732783" y="3938606"/>
            <a:ext cx="1252220" cy="207010"/>
          </a:xfrm>
          <a:custGeom>
            <a:avLst/>
            <a:gdLst/>
            <a:ahLst/>
            <a:cxnLst/>
            <a:rect l="l" t="t" r="r" b="b"/>
            <a:pathLst>
              <a:path w="1252220" h="207010">
                <a:moveTo>
                  <a:pt x="14608" y="0"/>
                </a:moveTo>
                <a:lnTo>
                  <a:pt x="8894" y="37694"/>
                </a:lnTo>
                <a:lnTo>
                  <a:pt x="4313" y="75519"/>
                </a:lnTo>
                <a:lnTo>
                  <a:pt x="883" y="113475"/>
                </a:lnTo>
                <a:lnTo>
                  <a:pt x="0" y="126156"/>
                </a:lnTo>
                <a:lnTo>
                  <a:pt x="1252092" y="206674"/>
                </a:lnTo>
                <a:lnTo>
                  <a:pt x="14608" y="0"/>
                </a:lnTo>
                <a:close/>
              </a:path>
            </a:pathLst>
          </a:custGeom>
          <a:solidFill>
            <a:srgbClr val="FCB812"/>
          </a:solidFill>
        </p:spPr>
        <p:txBody>
          <a:bodyPr wrap="square" lIns="0" tIns="0" rIns="0" bIns="0" rtlCol="0"/>
          <a:lstStyle/>
          <a:p>
            <a:endParaRPr/>
          </a:p>
        </p:txBody>
      </p:sp>
      <p:sp>
        <p:nvSpPr>
          <p:cNvPr id="74" name="object 74"/>
          <p:cNvSpPr/>
          <p:nvPr/>
        </p:nvSpPr>
        <p:spPr>
          <a:xfrm>
            <a:off x="4732783" y="3938606"/>
            <a:ext cx="1252220" cy="207010"/>
          </a:xfrm>
          <a:custGeom>
            <a:avLst/>
            <a:gdLst/>
            <a:ahLst/>
            <a:cxnLst/>
            <a:rect l="l" t="t" r="r" b="b"/>
            <a:pathLst>
              <a:path w="1252220" h="207010">
                <a:moveTo>
                  <a:pt x="0" y="126156"/>
                </a:moveTo>
                <a:lnTo>
                  <a:pt x="3041" y="88157"/>
                </a:lnTo>
                <a:lnTo>
                  <a:pt x="7240" y="50288"/>
                </a:lnTo>
                <a:lnTo>
                  <a:pt x="12579" y="12550"/>
                </a:lnTo>
                <a:lnTo>
                  <a:pt x="14608" y="0"/>
                </a:lnTo>
                <a:lnTo>
                  <a:pt x="1252092" y="206674"/>
                </a:lnTo>
                <a:lnTo>
                  <a:pt x="0" y="126156"/>
                </a:lnTo>
                <a:close/>
              </a:path>
            </a:pathLst>
          </a:custGeom>
          <a:ln w="19050">
            <a:solidFill>
              <a:srgbClr val="FFFFFF"/>
            </a:solidFill>
          </a:ln>
        </p:spPr>
        <p:txBody>
          <a:bodyPr wrap="square" lIns="0" tIns="0" rIns="0" bIns="0" rtlCol="0"/>
          <a:lstStyle/>
          <a:p>
            <a:endParaRPr/>
          </a:p>
        </p:txBody>
      </p:sp>
      <p:sp>
        <p:nvSpPr>
          <p:cNvPr id="75" name="object 75"/>
          <p:cNvSpPr/>
          <p:nvPr/>
        </p:nvSpPr>
        <p:spPr>
          <a:xfrm>
            <a:off x="4747896" y="3762850"/>
            <a:ext cx="1236980" cy="382905"/>
          </a:xfrm>
          <a:custGeom>
            <a:avLst/>
            <a:gdLst/>
            <a:ahLst/>
            <a:cxnLst/>
            <a:rect l="l" t="t" r="r" b="b"/>
            <a:pathLst>
              <a:path w="1236979" h="382904">
                <a:moveTo>
                  <a:pt x="42064" y="0"/>
                </a:moveTo>
                <a:lnTo>
                  <a:pt x="30959" y="36502"/>
                </a:lnTo>
                <a:lnTo>
                  <a:pt x="21007" y="73300"/>
                </a:lnTo>
                <a:lnTo>
                  <a:pt x="12195" y="110376"/>
                </a:lnTo>
                <a:lnTo>
                  <a:pt x="4507" y="147718"/>
                </a:lnTo>
                <a:lnTo>
                  <a:pt x="0" y="172753"/>
                </a:lnTo>
                <a:lnTo>
                  <a:pt x="1236979" y="382430"/>
                </a:lnTo>
                <a:lnTo>
                  <a:pt x="42064" y="0"/>
                </a:lnTo>
                <a:close/>
              </a:path>
            </a:pathLst>
          </a:custGeom>
          <a:solidFill>
            <a:srgbClr val="FCB812"/>
          </a:solidFill>
        </p:spPr>
        <p:txBody>
          <a:bodyPr wrap="square" lIns="0" tIns="0" rIns="0" bIns="0" rtlCol="0"/>
          <a:lstStyle/>
          <a:p>
            <a:endParaRPr/>
          </a:p>
        </p:txBody>
      </p:sp>
      <p:sp>
        <p:nvSpPr>
          <p:cNvPr id="76" name="object 76"/>
          <p:cNvSpPr/>
          <p:nvPr/>
        </p:nvSpPr>
        <p:spPr>
          <a:xfrm>
            <a:off x="4747896" y="3762850"/>
            <a:ext cx="1236980" cy="382905"/>
          </a:xfrm>
          <a:custGeom>
            <a:avLst/>
            <a:gdLst/>
            <a:ahLst/>
            <a:cxnLst/>
            <a:rect l="l" t="t" r="r" b="b"/>
            <a:pathLst>
              <a:path w="1236979" h="382904">
                <a:moveTo>
                  <a:pt x="0" y="172753"/>
                </a:moveTo>
                <a:lnTo>
                  <a:pt x="6946" y="135242"/>
                </a:lnTo>
                <a:lnTo>
                  <a:pt x="15007" y="97987"/>
                </a:lnTo>
                <a:lnTo>
                  <a:pt x="24197" y="61002"/>
                </a:lnTo>
                <a:lnTo>
                  <a:pt x="34532" y="24301"/>
                </a:lnTo>
                <a:lnTo>
                  <a:pt x="42064" y="0"/>
                </a:lnTo>
                <a:lnTo>
                  <a:pt x="1236979" y="382430"/>
                </a:lnTo>
                <a:lnTo>
                  <a:pt x="0" y="172753"/>
                </a:lnTo>
                <a:close/>
              </a:path>
            </a:pathLst>
          </a:custGeom>
          <a:ln w="19049">
            <a:solidFill>
              <a:srgbClr val="FFFFFF"/>
            </a:solidFill>
          </a:ln>
        </p:spPr>
        <p:txBody>
          <a:bodyPr wrap="square" lIns="0" tIns="0" rIns="0" bIns="0" rtlCol="0"/>
          <a:lstStyle/>
          <a:p>
            <a:endParaRPr/>
          </a:p>
        </p:txBody>
      </p:sp>
      <p:sp>
        <p:nvSpPr>
          <p:cNvPr id="77" name="object 77"/>
          <p:cNvSpPr/>
          <p:nvPr/>
        </p:nvSpPr>
        <p:spPr>
          <a:xfrm>
            <a:off x="4790441" y="3761359"/>
            <a:ext cx="1194435" cy="384175"/>
          </a:xfrm>
          <a:custGeom>
            <a:avLst/>
            <a:gdLst/>
            <a:ahLst/>
            <a:cxnLst/>
            <a:rect l="l" t="t" r="r" b="b"/>
            <a:pathLst>
              <a:path w="1194435" h="384175">
                <a:moveTo>
                  <a:pt x="0" y="0"/>
                </a:moveTo>
                <a:lnTo>
                  <a:pt x="1194435" y="383921"/>
                </a:lnTo>
              </a:path>
            </a:pathLst>
          </a:custGeom>
          <a:ln w="19049">
            <a:solidFill>
              <a:srgbClr val="FFFFFF"/>
            </a:solidFill>
          </a:ln>
        </p:spPr>
        <p:txBody>
          <a:bodyPr wrap="square" lIns="0" tIns="0" rIns="0" bIns="0" rtlCol="0"/>
          <a:lstStyle/>
          <a:p>
            <a:endParaRPr/>
          </a:p>
        </p:txBody>
      </p:sp>
      <p:sp>
        <p:nvSpPr>
          <p:cNvPr id="78" name="object 78"/>
          <p:cNvSpPr/>
          <p:nvPr/>
        </p:nvSpPr>
        <p:spPr>
          <a:xfrm>
            <a:off x="4790441" y="3465449"/>
            <a:ext cx="1194435" cy="680085"/>
          </a:xfrm>
          <a:custGeom>
            <a:avLst/>
            <a:gdLst/>
            <a:ahLst/>
            <a:cxnLst/>
            <a:rect l="l" t="t" r="r" b="b"/>
            <a:pathLst>
              <a:path w="1194435" h="680085">
                <a:moveTo>
                  <a:pt x="139954" y="0"/>
                </a:moveTo>
                <a:lnTo>
                  <a:pt x="114051" y="41930"/>
                </a:lnTo>
                <a:lnTo>
                  <a:pt x="89849" y="84815"/>
                </a:lnTo>
                <a:lnTo>
                  <a:pt x="67368" y="128598"/>
                </a:lnTo>
                <a:lnTo>
                  <a:pt x="46630" y="173223"/>
                </a:lnTo>
                <a:lnTo>
                  <a:pt x="27654" y="218634"/>
                </a:lnTo>
                <a:lnTo>
                  <a:pt x="10461" y="264773"/>
                </a:lnTo>
                <a:lnTo>
                  <a:pt x="0" y="295909"/>
                </a:lnTo>
                <a:lnTo>
                  <a:pt x="1194435" y="679831"/>
                </a:lnTo>
                <a:lnTo>
                  <a:pt x="139954" y="0"/>
                </a:lnTo>
                <a:close/>
              </a:path>
            </a:pathLst>
          </a:custGeom>
          <a:solidFill>
            <a:srgbClr val="95BB33"/>
          </a:solidFill>
        </p:spPr>
        <p:txBody>
          <a:bodyPr wrap="square" lIns="0" tIns="0" rIns="0" bIns="0" rtlCol="0"/>
          <a:lstStyle/>
          <a:p>
            <a:endParaRPr/>
          </a:p>
        </p:txBody>
      </p:sp>
      <p:sp>
        <p:nvSpPr>
          <p:cNvPr id="79" name="object 79"/>
          <p:cNvSpPr/>
          <p:nvPr/>
        </p:nvSpPr>
        <p:spPr>
          <a:xfrm>
            <a:off x="4790441" y="3465449"/>
            <a:ext cx="1194435" cy="680085"/>
          </a:xfrm>
          <a:custGeom>
            <a:avLst/>
            <a:gdLst/>
            <a:ahLst/>
            <a:cxnLst/>
            <a:rect l="l" t="t" r="r" b="b"/>
            <a:pathLst>
              <a:path w="1194435" h="680085">
                <a:moveTo>
                  <a:pt x="0" y="295909"/>
                </a:moveTo>
                <a:lnTo>
                  <a:pt x="15992" y="249316"/>
                </a:lnTo>
                <a:lnTo>
                  <a:pt x="33782" y="203413"/>
                </a:lnTo>
                <a:lnTo>
                  <a:pt x="53348" y="158258"/>
                </a:lnTo>
                <a:lnTo>
                  <a:pt x="74669" y="113907"/>
                </a:lnTo>
                <a:lnTo>
                  <a:pt x="97726" y="70417"/>
                </a:lnTo>
                <a:lnTo>
                  <a:pt x="122497" y="27844"/>
                </a:lnTo>
                <a:lnTo>
                  <a:pt x="139954" y="0"/>
                </a:lnTo>
                <a:lnTo>
                  <a:pt x="1194435" y="679831"/>
                </a:lnTo>
                <a:lnTo>
                  <a:pt x="0" y="295909"/>
                </a:lnTo>
                <a:close/>
              </a:path>
            </a:pathLst>
          </a:custGeom>
          <a:ln w="19050">
            <a:solidFill>
              <a:srgbClr val="FFFFFF"/>
            </a:solidFill>
          </a:ln>
        </p:spPr>
        <p:txBody>
          <a:bodyPr wrap="square" lIns="0" tIns="0" rIns="0" bIns="0" rtlCol="0"/>
          <a:lstStyle/>
          <a:p>
            <a:endParaRPr/>
          </a:p>
        </p:txBody>
      </p:sp>
      <p:sp>
        <p:nvSpPr>
          <p:cNvPr id="80" name="object 80"/>
          <p:cNvSpPr/>
          <p:nvPr/>
        </p:nvSpPr>
        <p:spPr>
          <a:xfrm>
            <a:off x="4930395" y="3276150"/>
            <a:ext cx="1054735" cy="869315"/>
          </a:xfrm>
          <a:custGeom>
            <a:avLst/>
            <a:gdLst/>
            <a:ahLst/>
            <a:cxnLst/>
            <a:rect l="l" t="t" r="r" b="b"/>
            <a:pathLst>
              <a:path w="1054735" h="869314">
                <a:moveTo>
                  <a:pt x="149654" y="0"/>
                </a:moveTo>
                <a:lnTo>
                  <a:pt x="123625" y="27919"/>
                </a:lnTo>
                <a:lnTo>
                  <a:pt x="98476" y="56606"/>
                </a:lnTo>
                <a:lnTo>
                  <a:pt x="74220" y="86041"/>
                </a:lnTo>
                <a:lnTo>
                  <a:pt x="50871" y="116203"/>
                </a:lnTo>
                <a:lnTo>
                  <a:pt x="28444" y="147073"/>
                </a:lnTo>
                <a:lnTo>
                  <a:pt x="6953" y="178630"/>
                </a:lnTo>
                <a:lnTo>
                  <a:pt x="0" y="189299"/>
                </a:lnTo>
                <a:lnTo>
                  <a:pt x="1054480" y="869130"/>
                </a:lnTo>
                <a:lnTo>
                  <a:pt x="149654" y="0"/>
                </a:lnTo>
                <a:close/>
              </a:path>
            </a:pathLst>
          </a:custGeom>
          <a:solidFill>
            <a:srgbClr val="95BB33"/>
          </a:solidFill>
        </p:spPr>
        <p:txBody>
          <a:bodyPr wrap="square" lIns="0" tIns="0" rIns="0" bIns="0" rtlCol="0"/>
          <a:lstStyle/>
          <a:p>
            <a:endParaRPr/>
          </a:p>
        </p:txBody>
      </p:sp>
      <p:sp>
        <p:nvSpPr>
          <p:cNvPr id="81" name="object 81"/>
          <p:cNvSpPr/>
          <p:nvPr/>
        </p:nvSpPr>
        <p:spPr>
          <a:xfrm>
            <a:off x="4930395" y="3276150"/>
            <a:ext cx="1054735" cy="869315"/>
          </a:xfrm>
          <a:custGeom>
            <a:avLst/>
            <a:gdLst/>
            <a:ahLst/>
            <a:cxnLst/>
            <a:rect l="l" t="t" r="r" b="b"/>
            <a:pathLst>
              <a:path w="1054735" h="869314">
                <a:moveTo>
                  <a:pt x="0" y="189299"/>
                </a:moveTo>
                <a:lnTo>
                  <a:pt x="21176" y="157517"/>
                </a:lnTo>
                <a:lnTo>
                  <a:pt x="43292" y="126415"/>
                </a:lnTo>
                <a:lnTo>
                  <a:pt x="66336" y="96015"/>
                </a:lnTo>
                <a:lnTo>
                  <a:pt x="90291" y="66336"/>
                </a:lnTo>
                <a:lnTo>
                  <a:pt x="115144" y="37397"/>
                </a:lnTo>
                <a:lnTo>
                  <a:pt x="140881" y="9220"/>
                </a:lnTo>
                <a:lnTo>
                  <a:pt x="149654" y="0"/>
                </a:lnTo>
                <a:lnTo>
                  <a:pt x="1054480" y="869130"/>
                </a:lnTo>
                <a:lnTo>
                  <a:pt x="0" y="189299"/>
                </a:lnTo>
                <a:close/>
              </a:path>
            </a:pathLst>
          </a:custGeom>
          <a:ln w="19050">
            <a:solidFill>
              <a:srgbClr val="FFFFFF"/>
            </a:solidFill>
          </a:ln>
        </p:spPr>
        <p:txBody>
          <a:bodyPr wrap="square" lIns="0" tIns="0" rIns="0" bIns="0" rtlCol="0"/>
          <a:lstStyle/>
          <a:p>
            <a:endParaRPr/>
          </a:p>
        </p:txBody>
      </p:sp>
      <p:sp>
        <p:nvSpPr>
          <p:cNvPr id="82" name="object 82"/>
          <p:cNvSpPr/>
          <p:nvPr/>
        </p:nvSpPr>
        <p:spPr>
          <a:xfrm>
            <a:off x="5082922" y="3272917"/>
            <a:ext cx="902335" cy="872490"/>
          </a:xfrm>
          <a:custGeom>
            <a:avLst/>
            <a:gdLst/>
            <a:ahLst/>
            <a:cxnLst/>
            <a:rect l="l" t="t" r="r" b="b"/>
            <a:pathLst>
              <a:path w="902335" h="872489">
                <a:moveTo>
                  <a:pt x="126" y="0"/>
                </a:moveTo>
                <a:lnTo>
                  <a:pt x="0" y="253"/>
                </a:lnTo>
                <a:lnTo>
                  <a:pt x="901953" y="872363"/>
                </a:lnTo>
                <a:lnTo>
                  <a:pt x="126" y="0"/>
                </a:lnTo>
                <a:close/>
              </a:path>
            </a:pathLst>
          </a:custGeom>
          <a:solidFill>
            <a:srgbClr val="95BB33"/>
          </a:solidFill>
        </p:spPr>
        <p:txBody>
          <a:bodyPr wrap="square" lIns="0" tIns="0" rIns="0" bIns="0" rtlCol="0"/>
          <a:lstStyle/>
          <a:p>
            <a:endParaRPr/>
          </a:p>
        </p:txBody>
      </p:sp>
      <p:sp>
        <p:nvSpPr>
          <p:cNvPr id="83" name="object 83"/>
          <p:cNvSpPr/>
          <p:nvPr/>
        </p:nvSpPr>
        <p:spPr>
          <a:xfrm>
            <a:off x="5082922" y="3272917"/>
            <a:ext cx="902335" cy="872490"/>
          </a:xfrm>
          <a:custGeom>
            <a:avLst/>
            <a:gdLst/>
            <a:ahLst/>
            <a:cxnLst/>
            <a:rect l="l" t="t" r="r" b="b"/>
            <a:pathLst>
              <a:path w="902335" h="872489">
                <a:moveTo>
                  <a:pt x="0" y="253"/>
                </a:moveTo>
                <a:lnTo>
                  <a:pt x="126" y="0"/>
                </a:lnTo>
                <a:lnTo>
                  <a:pt x="901953" y="872363"/>
                </a:lnTo>
                <a:lnTo>
                  <a:pt x="0" y="253"/>
                </a:lnTo>
                <a:close/>
              </a:path>
            </a:pathLst>
          </a:custGeom>
          <a:ln w="19050">
            <a:solidFill>
              <a:srgbClr val="FFFFFF"/>
            </a:solidFill>
          </a:ln>
        </p:spPr>
        <p:txBody>
          <a:bodyPr wrap="square" lIns="0" tIns="0" rIns="0" bIns="0" rtlCol="0"/>
          <a:lstStyle/>
          <a:p>
            <a:endParaRPr/>
          </a:p>
        </p:txBody>
      </p:sp>
      <p:sp>
        <p:nvSpPr>
          <p:cNvPr id="84" name="object 84"/>
          <p:cNvSpPr/>
          <p:nvPr/>
        </p:nvSpPr>
        <p:spPr>
          <a:xfrm>
            <a:off x="5083048" y="3028188"/>
            <a:ext cx="902335" cy="1117600"/>
          </a:xfrm>
          <a:custGeom>
            <a:avLst/>
            <a:gdLst/>
            <a:ahLst/>
            <a:cxnLst/>
            <a:rect l="l" t="t" r="r" b="b"/>
            <a:pathLst>
              <a:path w="902335" h="1117600">
                <a:moveTo>
                  <a:pt x="330580" y="0"/>
                </a:moveTo>
                <a:lnTo>
                  <a:pt x="294043" y="19450"/>
                </a:lnTo>
                <a:lnTo>
                  <a:pt x="258210" y="40070"/>
                </a:lnTo>
                <a:lnTo>
                  <a:pt x="223106" y="61838"/>
                </a:lnTo>
                <a:lnTo>
                  <a:pt x="188759" y="84736"/>
                </a:lnTo>
                <a:lnTo>
                  <a:pt x="155193" y="108743"/>
                </a:lnTo>
                <a:lnTo>
                  <a:pt x="122436" y="133840"/>
                </a:lnTo>
                <a:lnTo>
                  <a:pt x="90511" y="160007"/>
                </a:lnTo>
                <a:lnTo>
                  <a:pt x="59447" y="187224"/>
                </a:lnTo>
                <a:lnTo>
                  <a:pt x="29267" y="215471"/>
                </a:lnTo>
                <a:lnTo>
                  <a:pt x="0" y="244729"/>
                </a:lnTo>
                <a:lnTo>
                  <a:pt x="901826" y="1117092"/>
                </a:lnTo>
                <a:lnTo>
                  <a:pt x="330580" y="0"/>
                </a:lnTo>
                <a:close/>
              </a:path>
            </a:pathLst>
          </a:custGeom>
          <a:solidFill>
            <a:srgbClr val="0092C3"/>
          </a:solidFill>
        </p:spPr>
        <p:txBody>
          <a:bodyPr wrap="square" lIns="0" tIns="0" rIns="0" bIns="0" rtlCol="0"/>
          <a:lstStyle/>
          <a:p>
            <a:endParaRPr/>
          </a:p>
        </p:txBody>
      </p:sp>
      <p:sp>
        <p:nvSpPr>
          <p:cNvPr id="85" name="object 85"/>
          <p:cNvSpPr/>
          <p:nvPr/>
        </p:nvSpPr>
        <p:spPr>
          <a:xfrm>
            <a:off x="5083048" y="3028188"/>
            <a:ext cx="902335" cy="1117600"/>
          </a:xfrm>
          <a:custGeom>
            <a:avLst/>
            <a:gdLst/>
            <a:ahLst/>
            <a:cxnLst/>
            <a:rect l="l" t="t" r="r" b="b"/>
            <a:pathLst>
              <a:path w="902335" h="1117600">
                <a:moveTo>
                  <a:pt x="0" y="244729"/>
                </a:moveTo>
                <a:lnTo>
                  <a:pt x="29267" y="215471"/>
                </a:lnTo>
                <a:lnTo>
                  <a:pt x="59447" y="187224"/>
                </a:lnTo>
                <a:lnTo>
                  <a:pt x="90511" y="160007"/>
                </a:lnTo>
                <a:lnTo>
                  <a:pt x="122436" y="133840"/>
                </a:lnTo>
                <a:lnTo>
                  <a:pt x="155193" y="108743"/>
                </a:lnTo>
                <a:lnTo>
                  <a:pt x="188759" y="84736"/>
                </a:lnTo>
                <a:lnTo>
                  <a:pt x="223106" y="61838"/>
                </a:lnTo>
                <a:lnTo>
                  <a:pt x="258210" y="40070"/>
                </a:lnTo>
                <a:lnTo>
                  <a:pt x="294043" y="19450"/>
                </a:lnTo>
                <a:lnTo>
                  <a:pt x="330580" y="0"/>
                </a:lnTo>
                <a:lnTo>
                  <a:pt x="901826" y="1117092"/>
                </a:lnTo>
                <a:lnTo>
                  <a:pt x="0" y="244729"/>
                </a:lnTo>
                <a:close/>
              </a:path>
            </a:pathLst>
          </a:custGeom>
          <a:ln w="19050">
            <a:solidFill>
              <a:srgbClr val="FFFFFF"/>
            </a:solidFill>
          </a:ln>
        </p:spPr>
        <p:txBody>
          <a:bodyPr wrap="square" lIns="0" tIns="0" rIns="0" bIns="0" rtlCol="0"/>
          <a:lstStyle/>
          <a:p>
            <a:endParaRPr/>
          </a:p>
        </p:txBody>
      </p:sp>
      <p:sp>
        <p:nvSpPr>
          <p:cNvPr id="86" name="object 86"/>
          <p:cNvSpPr/>
          <p:nvPr/>
        </p:nvSpPr>
        <p:spPr>
          <a:xfrm>
            <a:off x="5413628" y="3011361"/>
            <a:ext cx="571500" cy="1134110"/>
          </a:xfrm>
          <a:custGeom>
            <a:avLst/>
            <a:gdLst/>
            <a:ahLst/>
            <a:cxnLst/>
            <a:rect l="l" t="t" r="r" b="b"/>
            <a:pathLst>
              <a:path w="571500" h="1134110">
                <a:moveTo>
                  <a:pt x="34209" y="0"/>
                </a:moveTo>
                <a:lnTo>
                  <a:pt x="22780" y="5499"/>
                </a:lnTo>
                <a:lnTo>
                  <a:pt x="0" y="16827"/>
                </a:lnTo>
                <a:lnTo>
                  <a:pt x="571246" y="1133919"/>
                </a:lnTo>
                <a:lnTo>
                  <a:pt x="34209" y="0"/>
                </a:lnTo>
                <a:close/>
              </a:path>
            </a:pathLst>
          </a:custGeom>
          <a:solidFill>
            <a:srgbClr val="0092C3"/>
          </a:solidFill>
        </p:spPr>
        <p:txBody>
          <a:bodyPr wrap="square" lIns="0" tIns="0" rIns="0" bIns="0" rtlCol="0"/>
          <a:lstStyle/>
          <a:p>
            <a:endParaRPr/>
          </a:p>
        </p:txBody>
      </p:sp>
      <p:sp>
        <p:nvSpPr>
          <p:cNvPr id="87" name="object 87"/>
          <p:cNvSpPr/>
          <p:nvPr/>
        </p:nvSpPr>
        <p:spPr>
          <a:xfrm>
            <a:off x="5413628" y="3011361"/>
            <a:ext cx="571500" cy="1134110"/>
          </a:xfrm>
          <a:custGeom>
            <a:avLst/>
            <a:gdLst/>
            <a:ahLst/>
            <a:cxnLst/>
            <a:rect l="l" t="t" r="r" b="b"/>
            <a:pathLst>
              <a:path w="571500" h="1134110">
                <a:moveTo>
                  <a:pt x="0" y="16827"/>
                </a:moveTo>
                <a:lnTo>
                  <a:pt x="11382" y="11119"/>
                </a:lnTo>
                <a:lnTo>
                  <a:pt x="22780" y="5499"/>
                </a:lnTo>
                <a:lnTo>
                  <a:pt x="34209" y="0"/>
                </a:lnTo>
                <a:lnTo>
                  <a:pt x="571246" y="1133919"/>
                </a:lnTo>
                <a:lnTo>
                  <a:pt x="0" y="16827"/>
                </a:lnTo>
                <a:close/>
              </a:path>
            </a:pathLst>
          </a:custGeom>
          <a:ln w="19050">
            <a:solidFill>
              <a:srgbClr val="FFFFFF"/>
            </a:solidFill>
          </a:ln>
        </p:spPr>
        <p:txBody>
          <a:bodyPr wrap="square" lIns="0" tIns="0" rIns="0" bIns="0" rtlCol="0"/>
          <a:lstStyle/>
          <a:p>
            <a:endParaRPr/>
          </a:p>
        </p:txBody>
      </p:sp>
      <p:sp>
        <p:nvSpPr>
          <p:cNvPr id="88" name="object 88"/>
          <p:cNvSpPr/>
          <p:nvPr/>
        </p:nvSpPr>
        <p:spPr>
          <a:xfrm>
            <a:off x="5455284" y="3002027"/>
            <a:ext cx="529590" cy="1143635"/>
          </a:xfrm>
          <a:custGeom>
            <a:avLst/>
            <a:gdLst/>
            <a:ahLst/>
            <a:cxnLst/>
            <a:rect l="l" t="t" r="r" b="b"/>
            <a:pathLst>
              <a:path w="529589" h="1143635">
                <a:moveTo>
                  <a:pt x="12700" y="0"/>
                </a:moveTo>
                <a:lnTo>
                  <a:pt x="8509" y="1905"/>
                </a:lnTo>
                <a:lnTo>
                  <a:pt x="4190" y="3810"/>
                </a:lnTo>
                <a:lnTo>
                  <a:pt x="0" y="5842"/>
                </a:lnTo>
                <a:lnTo>
                  <a:pt x="529589" y="1143254"/>
                </a:lnTo>
                <a:lnTo>
                  <a:pt x="12700" y="0"/>
                </a:lnTo>
                <a:close/>
              </a:path>
            </a:pathLst>
          </a:custGeom>
          <a:solidFill>
            <a:srgbClr val="0092C3"/>
          </a:solidFill>
        </p:spPr>
        <p:txBody>
          <a:bodyPr wrap="square" lIns="0" tIns="0" rIns="0" bIns="0" rtlCol="0"/>
          <a:lstStyle/>
          <a:p>
            <a:endParaRPr/>
          </a:p>
        </p:txBody>
      </p:sp>
      <p:sp>
        <p:nvSpPr>
          <p:cNvPr id="89" name="object 89"/>
          <p:cNvSpPr/>
          <p:nvPr/>
        </p:nvSpPr>
        <p:spPr>
          <a:xfrm>
            <a:off x="5455284" y="3002027"/>
            <a:ext cx="529590" cy="1143635"/>
          </a:xfrm>
          <a:custGeom>
            <a:avLst/>
            <a:gdLst/>
            <a:ahLst/>
            <a:cxnLst/>
            <a:rect l="l" t="t" r="r" b="b"/>
            <a:pathLst>
              <a:path w="529589" h="1143635">
                <a:moveTo>
                  <a:pt x="0" y="5842"/>
                </a:moveTo>
                <a:lnTo>
                  <a:pt x="4190" y="3810"/>
                </a:lnTo>
                <a:lnTo>
                  <a:pt x="8509" y="1905"/>
                </a:lnTo>
                <a:lnTo>
                  <a:pt x="12700" y="0"/>
                </a:lnTo>
                <a:lnTo>
                  <a:pt x="529589" y="1143254"/>
                </a:lnTo>
                <a:lnTo>
                  <a:pt x="0" y="5842"/>
                </a:lnTo>
                <a:close/>
              </a:path>
            </a:pathLst>
          </a:custGeom>
          <a:ln w="19050">
            <a:solidFill>
              <a:srgbClr val="FFFFFF"/>
            </a:solidFill>
          </a:ln>
        </p:spPr>
        <p:txBody>
          <a:bodyPr wrap="square" lIns="0" tIns="0" rIns="0" bIns="0" rtlCol="0"/>
          <a:lstStyle/>
          <a:p>
            <a:endParaRPr/>
          </a:p>
        </p:txBody>
      </p:sp>
      <p:sp>
        <p:nvSpPr>
          <p:cNvPr id="90" name="object 90"/>
          <p:cNvSpPr/>
          <p:nvPr/>
        </p:nvSpPr>
        <p:spPr>
          <a:xfrm>
            <a:off x="5467984" y="2959698"/>
            <a:ext cx="516890" cy="1186180"/>
          </a:xfrm>
          <a:custGeom>
            <a:avLst/>
            <a:gdLst/>
            <a:ahLst/>
            <a:cxnLst/>
            <a:rect l="l" t="t" r="r" b="b"/>
            <a:pathLst>
              <a:path w="516889" h="1186179">
                <a:moveTo>
                  <a:pt x="106178" y="0"/>
                </a:moveTo>
                <a:lnTo>
                  <a:pt x="70380" y="13074"/>
                </a:lnTo>
                <a:lnTo>
                  <a:pt x="34980" y="27183"/>
                </a:lnTo>
                <a:lnTo>
                  <a:pt x="0" y="42327"/>
                </a:lnTo>
                <a:lnTo>
                  <a:pt x="516889" y="1185581"/>
                </a:lnTo>
                <a:lnTo>
                  <a:pt x="106178" y="0"/>
                </a:lnTo>
                <a:close/>
              </a:path>
            </a:pathLst>
          </a:custGeom>
          <a:solidFill>
            <a:srgbClr val="0092C3"/>
          </a:solidFill>
        </p:spPr>
        <p:txBody>
          <a:bodyPr wrap="square" lIns="0" tIns="0" rIns="0" bIns="0" rtlCol="0"/>
          <a:lstStyle/>
          <a:p>
            <a:endParaRPr/>
          </a:p>
        </p:txBody>
      </p:sp>
      <p:sp>
        <p:nvSpPr>
          <p:cNvPr id="91" name="object 91"/>
          <p:cNvSpPr/>
          <p:nvPr/>
        </p:nvSpPr>
        <p:spPr>
          <a:xfrm>
            <a:off x="5467984" y="2959698"/>
            <a:ext cx="516890" cy="1186180"/>
          </a:xfrm>
          <a:custGeom>
            <a:avLst/>
            <a:gdLst/>
            <a:ahLst/>
            <a:cxnLst/>
            <a:rect l="l" t="t" r="r" b="b"/>
            <a:pathLst>
              <a:path w="516889" h="1186179">
                <a:moveTo>
                  <a:pt x="0" y="42327"/>
                </a:moveTo>
                <a:lnTo>
                  <a:pt x="34980" y="27183"/>
                </a:lnTo>
                <a:lnTo>
                  <a:pt x="70380" y="13074"/>
                </a:lnTo>
                <a:lnTo>
                  <a:pt x="106178" y="0"/>
                </a:lnTo>
                <a:lnTo>
                  <a:pt x="516889" y="1185581"/>
                </a:lnTo>
                <a:lnTo>
                  <a:pt x="0" y="42327"/>
                </a:lnTo>
                <a:close/>
              </a:path>
            </a:pathLst>
          </a:custGeom>
          <a:ln w="19050">
            <a:solidFill>
              <a:srgbClr val="FFFFFF"/>
            </a:solidFill>
          </a:ln>
        </p:spPr>
        <p:txBody>
          <a:bodyPr wrap="square" lIns="0" tIns="0" rIns="0" bIns="0" rtlCol="0"/>
          <a:lstStyle/>
          <a:p>
            <a:endParaRPr/>
          </a:p>
        </p:txBody>
      </p:sp>
      <p:sp>
        <p:nvSpPr>
          <p:cNvPr id="92" name="object 92"/>
          <p:cNvSpPr/>
          <p:nvPr/>
        </p:nvSpPr>
        <p:spPr>
          <a:xfrm>
            <a:off x="5581778" y="2890647"/>
            <a:ext cx="403225" cy="1254760"/>
          </a:xfrm>
          <a:custGeom>
            <a:avLst/>
            <a:gdLst/>
            <a:ahLst/>
            <a:cxnLst/>
            <a:rect l="l" t="t" r="r" b="b"/>
            <a:pathLst>
              <a:path w="403225" h="1254760">
                <a:moveTo>
                  <a:pt x="403098" y="0"/>
                </a:moveTo>
                <a:lnTo>
                  <a:pt x="362016" y="673"/>
                </a:lnTo>
                <a:lnTo>
                  <a:pt x="321015" y="2689"/>
                </a:lnTo>
                <a:lnTo>
                  <a:pt x="280128" y="6041"/>
                </a:lnTo>
                <a:lnTo>
                  <a:pt x="239389" y="10724"/>
                </a:lnTo>
                <a:lnTo>
                  <a:pt x="198834" y="16732"/>
                </a:lnTo>
                <a:lnTo>
                  <a:pt x="158496" y="24057"/>
                </a:lnTo>
                <a:lnTo>
                  <a:pt x="118409" y="32695"/>
                </a:lnTo>
                <a:lnTo>
                  <a:pt x="78607" y="42639"/>
                </a:lnTo>
                <a:lnTo>
                  <a:pt x="39126" y="53883"/>
                </a:lnTo>
                <a:lnTo>
                  <a:pt x="0" y="66420"/>
                </a:lnTo>
                <a:lnTo>
                  <a:pt x="403098" y="1254633"/>
                </a:lnTo>
                <a:lnTo>
                  <a:pt x="403098" y="0"/>
                </a:lnTo>
                <a:close/>
              </a:path>
            </a:pathLst>
          </a:custGeom>
          <a:solidFill>
            <a:srgbClr val="0092C3"/>
          </a:solidFill>
        </p:spPr>
        <p:txBody>
          <a:bodyPr wrap="square" lIns="0" tIns="0" rIns="0" bIns="0" rtlCol="0"/>
          <a:lstStyle/>
          <a:p>
            <a:endParaRPr/>
          </a:p>
        </p:txBody>
      </p:sp>
      <p:sp>
        <p:nvSpPr>
          <p:cNvPr id="93" name="object 93"/>
          <p:cNvSpPr/>
          <p:nvPr/>
        </p:nvSpPr>
        <p:spPr>
          <a:xfrm>
            <a:off x="5581778" y="2890647"/>
            <a:ext cx="403225" cy="1254760"/>
          </a:xfrm>
          <a:custGeom>
            <a:avLst/>
            <a:gdLst/>
            <a:ahLst/>
            <a:cxnLst/>
            <a:rect l="l" t="t" r="r" b="b"/>
            <a:pathLst>
              <a:path w="403225" h="1254760">
                <a:moveTo>
                  <a:pt x="0" y="66420"/>
                </a:moveTo>
                <a:lnTo>
                  <a:pt x="39126" y="53883"/>
                </a:lnTo>
                <a:lnTo>
                  <a:pt x="78607" y="42639"/>
                </a:lnTo>
                <a:lnTo>
                  <a:pt x="118409" y="32695"/>
                </a:lnTo>
                <a:lnTo>
                  <a:pt x="158496" y="24057"/>
                </a:lnTo>
                <a:lnTo>
                  <a:pt x="198834" y="16732"/>
                </a:lnTo>
                <a:lnTo>
                  <a:pt x="239389" y="10724"/>
                </a:lnTo>
                <a:lnTo>
                  <a:pt x="280128" y="6041"/>
                </a:lnTo>
                <a:lnTo>
                  <a:pt x="321015" y="2689"/>
                </a:lnTo>
                <a:lnTo>
                  <a:pt x="362016" y="673"/>
                </a:lnTo>
                <a:lnTo>
                  <a:pt x="403098" y="0"/>
                </a:lnTo>
                <a:lnTo>
                  <a:pt x="403098" y="1254633"/>
                </a:lnTo>
                <a:lnTo>
                  <a:pt x="0" y="66420"/>
                </a:lnTo>
                <a:close/>
              </a:path>
            </a:pathLst>
          </a:custGeom>
          <a:ln w="19049">
            <a:solidFill>
              <a:srgbClr val="FFFFFF"/>
            </a:solidFill>
          </a:ln>
        </p:spPr>
        <p:txBody>
          <a:bodyPr wrap="square" lIns="0" tIns="0" rIns="0" bIns="0" rtlCol="0"/>
          <a:lstStyle/>
          <a:p>
            <a:endParaRPr/>
          </a:p>
        </p:txBody>
      </p:sp>
      <p:sp>
        <p:nvSpPr>
          <p:cNvPr id="94" name="object 94"/>
          <p:cNvSpPr/>
          <p:nvPr/>
        </p:nvSpPr>
        <p:spPr>
          <a:xfrm>
            <a:off x="4529201" y="3986276"/>
            <a:ext cx="209550" cy="9525"/>
          </a:xfrm>
          <a:custGeom>
            <a:avLst/>
            <a:gdLst/>
            <a:ahLst/>
            <a:cxnLst/>
            <a:rect l="l" t="t" r="r" b="b"/>
            <a:pathLst>
              <a:path w="209550" h="9525">
                <a:moveTo>
                  <a:pt x="209550" y="9525"/>
                </a:moveTo>
                <a:lnTo>
                  <a:pt x="57150" y="0"/>
                </a:lnTo>
                <a:lnTo>
                  <a:pt x="0" y="0"/>
                </a:lnTo>
              </a:path>
            </a:pathLst>
          </a:custGeom>
          <a:ln w="9525">
            <a:solidFill>
              <a:srgbClr val="A6A6A6"/>
            </a:solidFill>
          </a:ln>
        </p:spPr>
        <p:txBody>
          <a:bodyPr wrap="square" lIns="0" tIns="0" rIns="0" bIns="0" rtlCol="0"/>
          <a:lstStyle/>
          <a:p>
            <a:endParaRPr/>
          </a:p>
        </p:txBody>
      </p:sp>
      <p:sp>
        <p:nvSpPr>
          <p:cNvPr id="95" name="object 95"/>
          <p:cNvSpPr/>
          <p:nvPr/>
        </p:nvSpPr>
        <p:spPr>
          <a:xfrm>
            <a:off x="4776851" y="3243326"/>
            <a:ext cx="228600" cy="123825"/>
          </a:xfrm>
          <a:custGeom>
            <a:avLst/>
            <a:gdLst/>
            <a:ahLst/>
            <a:cxnLst/>
            <a:rect l="l" t="t" r="r" b="b"/>
            <a:pathLst>
              <a:path w="228600" h="123825">
                <a:moveTo>
                  <a:pt x="228600" y="123825"/>
                </a:moveTo>
                <a:lnTo>
                  <a:pt x="57150" y="0"/>
                </a:lnTo>
                <a:lnTo>
                  <a:pt x="0" y="0"/>
                </a:lnTo>
              </a:path>
            </a:pathLst>
          </a:custGeom>
          <a:ln w="9525">
            <a:solidFill>
              <a:srgbClr val="A6A6A6"/>
            </a:solidFill>
          </a:ln>
        </p:spPr>
        <p:txBody>
          <a:bodyPr wrap="square" lIns="0" tIns="0" rIns="0" bIns="0" rtlCol="0"/>
          <a:lstStyle/>
          <a:p>
            <a:endParaRPr/>
          </a:p>
        </p:txBody>
      </p:sp>
      <p:sp>
        <p:nvSpPr>
          <p:cNvPr id="96" name="object 96"/>
          <p:cNvSpPr/>
          <p:nvPr/>
        </p:nvSpPr>
        <p:spPr>
          <a:xfrm>
            <a:off x="5091176" y="2786126"/>
            <a:ext cx="142875" cy="352425"/>
          </a:xfrm>
          <a:custGeom>
            <a:avLst/>
            <a:gdLst/>
            <a:ahLst/>
            <a:cxnLst/>
            <a:rect l="l" t="t" r="r" b="b"/>
            <a:pathLst>
              <a:path w="142875" h="352425">
                <a:moveTo>
                  <a:pt x="142875" y="352425"/>
                </a:moveTo>
                <a:lnTo>
                  <a:pt x="57150" y="0"/>
                </a:lnTo>
                <a:lnTo>
                  <a:pt x="0" y="0"/>
                </a:lnTo>
              </a:path>
            </a:pathLst>
          </a:custGeom>
          <a:ln w="9525">
            <a:solidFill>
              <a:srgbClr val="A6A6A6"/>
            </a:solidFill>
          </a:ln>
        </p:spPr>
        <p:txBody>
          <a:bodyPr wrap="square" lIns="0" tIns="0" rIns="0" bIns="0" rtlCol="0"/>
          <a:lstStyle/>
          <a:p>
            <a:endParaRPr/>
          </a:p>
        </p:txBody>
      </p:sp>
      <p:sp>
        <p:nvSpPr>
          <p:cNvPr id="97" name="object 97"/>
          <p:cNvSpPr/>
          <p:nvPr/>
        </p:nvSpPr>
        <p:spPr>
          <a:xfrm>
            <a:off x="5367401" y="2995676"/>
            <a:ext cx="66675" cy="19050"/>
          </a:xfrm>
          <a:custGeom>
            <a:avLst/>
            <a:gdLst/>
            <a:ahLst/>
            <a:cxnLst/>
            <a:rect l="l" t="t" r="r" b="b"/>
            <a:pathLst>
              <a:path w="66675" h="19050">
                <a:moveTo>
                  <a:pt x="66675" y="19050"/>
                </a:moveTo>
                <a:lnTo>
                  <a:pt x="57150" y="0"/>
                </a:lnTo>
                <a:lnTo>
                  <a:pt x="0" y="0"/>
                </a:lnTo>
              </a:path>
            </a:pathLst>
          </a:custGeom>
          <a:ln w="9525">
            <a:solidFill>
              <a:srgbClr val="A6A6A6"/>
            </a:solidFill>
          </a:ln>
        </p:spPr>
        <p:txBody>
          <a:bodyPr wrap="square" lIns="0" tIns="0" rIns="0" bIns="0" rtlCol="0"/>
          <a:lstStyle/>
          <a:p>
            <a:endParaRPr/>
          </a:p>
        </p:txBody>
      </p:sp>
      <p:sp>
        <p:nvSpPr>
          <p:cNvPr id="98" name="object 98"/>
          <p:cNvSpPr/>
          <p:nvPr/>
        </p:nvSpPr>
        <p:spPr>
          <a:xfrm>
            <a:off x="5519801" y="2881376"/>
            <a:ext cx="0" cy="95250"/>
          </a:xfrm>
          <a:custGeom>
            <a:avLst/>
            <a:gdLst/>
            <a:ahLst/>
            <a:cxnLst/>
            <a:rect l="l" t="t" r="r" b="b"/>
            <a:pathLst>
              <a:path h="95250">
                <a:moveTo>
                  <a:pt x="0" y="95250"/>
                </a:moveTo>
                <a:lnTo>
                  <a:pt x="0" y="57150"/>
                </a:lnTo>
                <a:lnTo>
                  <a:pt x="0" y="0"/>
                </a:lnTo>
              </a:path>
            </a:pathLst>
          </a:custGeom>
          <a:ln w="9525">
            <a:solidFill>
              <a:srgbClr val="A6A6A6"/>
            </a:solidFill>
          </a:ln>
        </p:spPr>
        <p:txBody>
          <a:bodyPr wrap="square" lIns="0" tIns="0" rIns="0" bIns="0" rtlCol="0"/>
          <a:lstStyle/>
          <a:p>
            <a:endParaRPr/>
          </a:p>
        </p:txBody>
      </p:sp>
      <p:sp>
        <p:nvSpPr>
          <p:cNvPr id="99" name="object 99"/>
          <p:cNvSpPr/>
          <p:nvPr/>
        </p:nvSpPr>
        <p:spPr>
          <a:xfrm>
            <a:off x="5776976" y="2709926"/>
            <a:ext cx="428625" cy="200025"/>
          </a:xfrm>
          <a:custGeom>
            <a:avLst/>
            <a:gdLst/>
            <a:ahLst/>
            <a:cxnLst/>
            <a:rect l="l" t="t" r="r" b="b"/>
            <a:pathLst>
              <a:path w="428625" h="200025">
                <a:moveTo>
                  <a:pt x="0" y="200025"/>
                </a:moveTo>
                <a:lnTo>
                  <a:pt x="371475" y="0"/>
                </a:lnTo>
                <a:lnTo>
                  <a:pt x="428625" y="0"/>
                </a:lnTo>
              </a:path>
            </a:pathLst>
          </a:custGeom>
          <a:ln w="9525">
            <a:solidFill>
              <a:srgbClr val="A6A6A6"/>
            </a:solidFill>
          </a:ln>
        </p:spPr>
        <p:txBody>
          <a:bodyPr wrap="square" lIns="0" tIns="0" rIns="0" bIns="0" rtlCol="0"/>
          <a:lstStyle/>
          <a:p>
            <a:endParaRPr/>
          </a:p>
        </p:txBody>
      </p:sp>
      <p:sp>
        <p:nvSpPr>
          <p:cNvPr id="100" name="object 100"/>
          <p:cNvSpPr txBox="1"/>
          <p:nvPr/>
        </p:nvSpPr>
        <p:spPr>
          <a:xfrm>
            <a:off x="6338952" y="3826897"/>
            <a:ext cx="812800" cy="276999"/>
          </a:xfrm>
          <a:prstGeom prst="rect">
            <a:avLst/>
          </a:prstGeom>
        </p:spPr>
        <p:txBody>
          <a:bodyPr vert="horz" wrap="square" lIns="0" tIns="0" rIns="0" bIns="0" rtlCol="0">
            <a:spAutoFit/>
          </a:bodyPr>
          <a:lstStyle/>
          <a:p>
            <a:pPr algn="ctr">
              <a:lnSpc>
                <a:spcPct val="100000"/>
              </a:lnSpc>
            </a:pPr>
            <a:r>
              <a:rPr sz="900" spc="30">
                <a:solidFill>
                  <a:srgbClr val="404040"/>
                </a:solidFill>
                <a:latin typeface="Calibri"/>
                <a:cs typeface="Calibri"/>
              </a:rPr>
              <a:t>R</a:t>
            </a:r>
            <a:r>
              <a:rPr sz="900" spc="50">
                <a:solidFill>
                  <a:srgbClr val="404040"/>
                </a:solidFill>
                <a:latin typeface="Calibri"/>
                <a:cs typeface="Calibri"/>
              </a:rPr>
              <a:t>u</a:t>
            </a:r>
            <a:r>
              <a:rPr sz="900" spc="25">
                <a:solidFill>
                  <a:srgbClr val="404040"/>
                </a:solidFill>
                <a:latin typeface="Calibri"/>
                <a:cs typeface="Calibri"/>
              </a:rPr>
              <a:t>m</a:t>
            </a:r>
            <a:r>
              <a:rPr sz="900" spc="90">
                <a:solidFill>
                  <a:srgbClr val="404040"/>
                </a:solidFill>
                <a:latin typeface="Calibri"/>
                <a:cs typeface="Calibri"/>
              </a:rPr>
              <a:t>i</a:t>
            </a:r>
            <a:r>
              <a:rPr sz="900" spc="-25">
                <a:solidFill>
                  <a:srgbClr val="404040"/>
                </a:solidFill>
                <a:latin typeface="Calibri"/>
                <a:cs typeface="Calibri"/>
              </a:rPr>
              <a:t>n</a:t>
            </a:r>
            <a:r>
              <a:rPr sz="900" spc="15">
                <a:solidFill>
                  <a:srgbClr val="404040"/>
                </a:solidFill>
                <a:latin typeface="Calibri"/>
                <a:cs typeface="Calibri"/>
              </a:rPr>
              <a:t>a</a:t>
            </a:r>
            <a:r>
              <a:rPr sz="900" spc="50">
                <a:solidFill>
                  <a:srgbClr val="404040"/>
                </a:solidFill>
                <a:latin typeface="Calibri"/>
                <a:cs typeface="Calibri"/>
              </a:rPr>
              <a:t>n</a:t>
            </a:r>
            <a:r>
              <a:rPr sz="900">
                <a:solidFill>
                  <a:srgbClr val="404040"/>
                </a:solidFill>
                <a:latin typeface="Calibri"/>
                <a:cs typeface="Calibri"/>
              </a:rPr>
              <a:t>t</a:t>
            </a:r>
            <a:r>
              <a:rPr sz="900" spc="-60">
                <a:solidFill>
                  <a:srgbClr val="404040"/>
                </a:solidFill>
                <a:latin typeface="Calibri"/>
                <a:cs typeface="Calibri"/>
              </a:rPr>
              <a:t> </a:t>
            </a:r>
            <a:r>
              <a:rPr sz="900" spc="25">
                <a:solidFill>
                  <a:srgbClr val="404040"/>
                </a:solidFill>
                <a:latin typeface="Calibri"/>
                <a:cs typeface="Calibri"/>
              </a:rPr>
              <a:t>m</a:t>
            </a:r>
            <a:r>
              <a:rPr sz="900">
                <a:solidFill>
                  <a:srgbClr val="404040"/>
                </a:solidFill>
                <a:latin typeface="Calibri"/>
                <a:cs typeface="Calibri"/>
              </a:rPr>
              <a:t>e</a:t>
            </a:r>
            <a:r>
              <a:rPr sz="900" spc="15">
                <a:solidFill>
                  <a:srgbClr val="404040"/>
                </a:solidFill>
                <a:latin typeface="Calibri"/>
                <a:cs typeface="Calibri"/>
              </a:rPr>
              <a:t>a</a:t>
            </a:r>
            <a:r>
              <a:rPr sz="900" spc="-80">
                <a:solidFill>
                  <a:srgbClr val="404040"/>
                </a:solidFill>
                <a:latin typeface="Calibri"/>
                <a:cs typeface="Calibri"/>
              </a:rPr>
              <a:t>t</a:t>
            </a:r>
            <a:r>
              <a:rPr sz="900">
                <a:solidFill>
                  <a:srgbClr val="404040"/>
                </a:solidFill>
                <a:latin typeface="Calibri"/>
                <a:cs typeface="Calibri"/>
              </a:rPr>
              <a:t>s</a:t>
            </a:r>
            <a:endParaRPr sz="900">
              <a:latin typeface="Calibri"/>
              <a:cs typeface="Calibri"/>
            </a:endParaRPr>
          </a:p>
          <a:p>
            <a:pPr algn="ctr">
              <a:spcBef>
                <a:spcPts val="45"/>
              </a:spcBef>
            </a:pPr>
            <a:r>
              <a:rPr sz="900" spc="-20">
                <a:solidFill>
                  <a:srgbClr val="404040"/>
                </a:solidFill>
                <a:latin typeface="Calibri"/>
                <a:cs typeface="Calibri"/>
              </a:rPr>
              <a:t>36%</a:t>
            </a:r>
            <a:endParaRPr sz="900">
              <a:latin typeface="Calibri"/>
              <a:cs typeface="Calibri"/>
            </a:endParaRPr>
          </a:p>
        </p:txBody>
      </p:sp>
      <p:sp>
        <p:nvSpPr>
          <p:cNvPr id="116" name="object 116"/>
          <p:cNvSpPr txBox="1"/>
          <p:nvPr/>
        </p:nvSpPr>
        <p:spPr>
          <a:xfrm>
            <a:off x="520701" y="5677599"/>
            <a:ext cx="6596380" cy="138499"/>
          </a:xfrm>
          <a:prstGeom prst="rect">
            <a:avLst/>
          </a:prstGeom>
        </p:spPr>
        <p:txBody>
          <a:bodyPr vert="horz" wrap="square" lIns="0" tIns="0" rIns="0" bIns="0" rtlCol="0">
            <a:spAutoFit/>
          </a:bodyPr>
          <a:lstStyle/>
          <a:p>
            <a:pPr marL="12700"/>
            <a:r>
              <a:rPr sz="900" spc="35">
                <a:latin typeface="Calibri"/>
                <a:cs typeface="Calibri"/>
              </a:rPr>
              <a:t>S</a:t>
            </a:r>
            <a:r>
              <a:rPr sz="900" spc="45">
                <a:latin typeface="Calibri"/>
                <a:cs typeface="Calibri"/>
              </a:rPr>
              <a:t>o</a:t>
            </a:r>
            <a:r>
              <a:rPr sz="900" spc="50">
                <a:latin typeface="Calibri"/>
                <a:cs typeface="Calibri"/>
              </a:rPr>
              <a:t>u</a:t>
            </a:r>
            <a:r>
              <a:rPr sz="900" spc="-20">
                <a:latin typeface="Calibri"/>
                <a:cs typeface="Calibri"/>
              </a:rPr>
              <a:t>r</a:t>
            </a:r>
            <a:r>
              <a:rPr sz="900" spc="-15">
                <a:latin typeface="Calibri"/>
                <a:cs typeface="Calibri"/>
              </a:rPr>
              <a:t>c</a:t>
            </a:r>
            <a:r>
              <a:rPr sz="900" spc="70">
                <a:latin typeface="Calibri"/>
                <a:cs typeface="Calibri"/>
              </a:rPr>
              <a:t>e</a:t>
            </a:r>
            <a:r>
              <a:rPr sz="900" spc="-5">
                <a:latin typeface="Calibri"/>
                <a:cs typeface="Calibri"/>
              </a:rPr>
              <a:t>:</a:t>
            </a:r>
            <a:r>
              <a:rPr sz="900" spc="-70">
                <a:latin typeface="Calibri"/>
                <a:cs typeface="Calibri"/>
              </a:rPr>
              <a:t> </a:t>
            </a:r>
            <a:r>
              <a:rPr sz="900" spc="5">
                <a:latin typeface="Calibri"/>
                <a:cs typeface="Calibri"/>
              </a:rPr>
              <a:t>E</a:t>
            </a:r>
            <a:r>
              <a:rPr sz="900" spc="15">
                <a:latin typeface="Calibri"/>
                <a:cs typeface="Calibri"/>
              </a:rPr>
              <a:t>mi</a:t>
            </a:r>
            <a:r>
              <a:rPr sz="900" spc="20">
                <a:latin typeface="Calibri"/>
                <a:cs typeface="Calibri"/>
              </a:rPr>
              <a:t>ss</a:t>
            </a:r>
            <a:r>
              <a:rPr sz="900" spc="15">
                <a:latin typeface="Calibri"/>
                <a:cs typeface="Calibri"/>
              </a:rPr>
              <a:t>i</a:t>
            </a:r>
            <a:r>
              <a:rPr sz="900" spc="-25">
                <a:latin typeface="Calibri"/>
                <a:cs typeface="Calibri"/>
              </a:rPr>
              <a:t>o</a:t>
            </a:r>
            <a:r>
              <a:rPr sz="900">
                <a:latin typeface="Calibri"/>
                <a:cs typeface="Calibri"/>
              </a:rPr>
              <a:t>n</a:t>
            </a:r>
            <a:r>
              <a:rPr sz="900" spc="-80">
                <a:latin typeface="Calibri"/>
                <a:cs typeface="Calibri"/>
              </a:rPr>
              <a:t> </a:t>
            </a:r>
            <a:r>
              <a:rPr sz="900" spc="20">
                <a:latin typeface="Calibri"/>
                <a:cs typeface="Calibri"/>
              </a:rPr>
              <a:t>f</a:t>
            </a:r>
            <a:r>
              <a:rPr sz="900" spc="15">
                <a:latin typeface="Calibri"/>
                <a:cs typeface="Calibri"/>
              </a:rPr>
              <a:t>a</a:t>
            </a:r>
            <a:r>
              <a:rPr sz="900" spc="-15">
                <a:latin typeface="Calibri"/>
                <a:cs typeface="Calibri"/>
              </a:rPr>
              <a:t>c</a:t>
            </a:r>
            <a:r>
              <a:rPr sz="900">
                <a:latin typeface="Calibri"/>
                <a:cs typeface="Calibri"/>
              </a:rPr>
              <a:t>t</a:t>
            </a:r>
            <a:r>
              <a:rPr sz="900" spc="45">
                <a:latin typeface="Calibri"/>
                <a:cs typeface="Calibri"/>
              </a:rPr>
              <a:t>o</a:t>
            </a:r>
            <a:r>
              <a:rPr sz="900" spc="-95">
                <a:latin typeface="Calibri"/>
                <a:cs typeface="Calibri"/>
              </a:rPr>
              <a:t>r</a:t>
            </a:r>
            <a:r>
              <a:rPr sz="900">
                <a:latin typeface="Calibri"/>
                <a:cs typeface="Calibri"/>
              </a:rPr>
              <a:t>s</a:t>
            </a:r>
            <a:r>
              <a:rPr sz="900" spc="-35">
                <a:latin typeface="Calibri"/>
                <a:cs typeface="Calibri"/>
              </a:rPr>
              <a:t> </a:t>
            </a:r>
            <a:r>
              <a:rPr sz="900" spc="20">
                <a:latin typeface="Calibri"/>
                <a:cs typeface="Calibri"/>
              </a:rPr>
              <a:t>f</a:t>
            </a:r>
            <a:r>
              <a:rPr sz="900" spc="-20">
                <a:latin typeface="Calibri"/>
                <a:cs typeface="Calibri"/>
              </a:rPr>
              <a:t>r</a:t>
            </a:r>
            <a:r>
              <a:rPr sz="900" spc="45">
                <a:latin typeface="Calibri"/>
                <a:cs typeface="Calibri"/>
              </a:rPr>
              <a:t>o</a:t>
            </a:r>
            <a:r>
              <a:rPr sz="900" spc="-10">
                <a:latin typeface="Calibri"/>
                <a:cs typeface="Calibri"/>
              </a:rPr>
              <a:t>m</a:t>
            </a:r>
            <a:r>
              <a:rPr sz="900" spc="-25">
                <a:latin typeface="Calibri"/>
                <a:cs typeface="Calibri"/>
              </a:rPr>
              <a:t> </a:t>
            </a:r>
            <a:r>
              <a:rPr sz="900" spc="-20">
                <a:latin typeface="Calibri"/>
                <a:cs typeface="Calibri"/>
              </a:rPr>
              <a:t>P</a:t>
            </a:r>
            <a:r>
              <a:rPr sz="900" spc="45">
                <a:latin typeface="Calibri"/>
                <a:cs typeface="Calibri"/>
              </a:rPr>
              <a:t>o</a:t>
            </a:r>
            <a:r>
              <a:rPr sz="900" spc="-25">
                <a:latin typeface="Calibri"/>
                <a:cs typeface="Calibri"/>
              </a:rPr>
              <a:t>o</a:t>
            </a:r>
            <a:r>
              <a:rPr sz="900" spc="-20">
                <a:latin typeface="Calibri"/>
                <a:cs typeface="Calibri"/>
              </a:rPr>
              <a:t>r</a:t>
            </a:r>
            <a:r>
              <a:rPr sz="900" spc="-5">
                <a:latin typeface="Calibri"/>
                <a:cs typeface="Calibri"/>
              </a:rPr>
              <a:t>e</a:t>
            </a:r>
            <a:r>
              <a:rPr sz="900" spc="20">
                <a:latin typeface="Calibri"/>
                <a:cs typeface="Calibri"/>
              </a:rPr>
              <a:t> </a:t>
            </a:r>
            <a:r>
              <a:rPr sz="900" spc="15">
                <a:latin typeface="Calibri"/>
                <a:cs typeface="Calibri"/>
              </a:rPr>
              <a:t>a</a:t>
            </a:r>
            <a:r>
              <a:rPr sz="900" spc="-25">
                <a:latin typeface="Calibri"/>
                <a:cs typeface="Calibri"/>
              </a:rPr>
              <a:t>n</a:t>
            </a:r>
            <a:r>
              <a:rPr sz="900">
                <a:latin typeface="Calibri"/>
                <a:cs typeface="Calibri"/>
              </a:rPr>
              <a:t>d</a:t>
            </a:r>
            <a:r>
              <a:rPr sz="900" spc="30">
                <a:latin typeface="Calibri"/>
                <a:cs typeface="Calibri"/>
              </a:rPr>
              <a:t> </a:t>
            </a:r>
            <a:r>
              <a:rPr sz="900">
                <a:latin typeface="Calibri"/>
                <a:cs typeface="Calibri"/>
              </a:rPr>
              <a:t>N</a:t>
            </a:r>
            <a:r>
              <a:rPr sz="900" spc="-5">
                <a:latin typeface="Calibri"/>
                <a:cs typeface="Calibri"/>
              </a:rPr>
              <a:t>e</a:t>
            </a:r>
            <a:r>
              <a:rPr sz="900" spc="20">
                <a:latin typeface="Calibri"/>
                <a:cs typeface="Calibri"/>
              </a:rPr>
              <a:t>m</a:t>
            </a:r>
            <a:r>
              <a:rPr sz="900" spc="-5">
                <a:latin typeface="Calibri"/>
                <a:cs typeface="Calibri"/>
              </a:rPr>
              <a:t>e</a:t>
            </a:r>
            <a:r>
              <a:rPr sz="900" spc="-10">
                <a:latin typeface="Calibri"/>
                <a:cs typeface="Calibri"/>
              </a:rPr>
              <a:t>c</a:t>
            </a:r>
            <a:r>
              <a:rPr sz="900" spc="-5">
                <a:latin typeface="Calibri"/>
                <a:cs typeface="Calibri"/>
              </a:rPr>
              <a:t>ek</a:t>
            </a:r>
            <a:r>
              <a:rPr sz="900" spc="-80">
                <a:latin typeface="Calibri"/>
                <a:cs typeface="Calibri"/>
              </a:rPr>
              <a:t> </a:t>
            </a:r>
            <a:r>
              <a:rPr sz="900" spc="25">
                <a:latin typeface="Calibri"/>
                <a:cs typeface="Calibri"/>
              </a:rPr>
              <a:t>(</a:t>
            </a:r>
            <a:r>
              <a:rPr sz="900" spc="-15">
                <a:latin typeface="Calibri"/>
                <a:cs typeface="Calibri"/>
              </a:rPr>
              <a:t>2018</a:t>
            </a:r>
            <a:r>
              <a:rPr sz="900">
                <a:latin typeface="Calibri"/>
                <a:cs typeface="Calibri"/>
              </a:rPr>
              <a:t>)</a:t>
            </a:r>
            <a:r>
              <a:rPr sz="900" spc="-30">
                <a:latin typeface="Calibri"/>
                <a:cs typeface="Calibri"/>
              </a:rPr>
              <a:t> </a:t>
            </a:r>
            <a:r>
              <a:rPr sz="900" spc="25">
                <a:latin typeface="Calibri"/>
                <a:cs typeface="Calibri"/>
              </a:rPr>
              <a:t>(</a:t>
            </a:r>
            <a:r>
              <a:rPr sz="900" spc="15">
                <a:latin typeface="Calibri"/>
                <a:cs typeface="Calibri"/>
              </a:rPr>
              <a:t>a</a:t>
            </a:r>
            <a:r>
              <a:rPr sz="900" spc="20">
                <a:latin typeface="Calibri"/>
                <a:cs typeface="Calibri"/>
              </a:rPr>
              <a:t>g</a:t>
            </a:r>
            <a:r>
              <a:rPr sz="900" spc="-20">
                <a:latin typeface="Calibri"/>
                <a:cs typeface="Calibri"/>
              </a:rPr>
              <a:t>r</a:t>
            </a:r>
            <a:r>
              <a:rPr sz="900" spc="15">
                <a:latin typeface="Calibri"/>
                <a:cs typeface="Calibri"/>
              </a:rPr>
              <a:t>i</a:t>
            </a:r>
            <a:r>
              <a:rPr sz="900" spc="-15">
                <a:latin typeface="Calibri"/>
                <a:cs typeface="Calibri"/>
              </a:rPr>
              <a:t>c</a:t>
            </a:r>
            <a:r>
              <a:rPr sz="900" spc="-25">
                <a:latin typeface="Calibri"/>
                <a:cs typeface="Calibri"/>
              </a:rPr>
              <a:t>u</a:t>
            </a:r>
            <a:r>
              <a:rPr sz="900" spc="15">
                <a:latin typeface="Calibri"/>
                <a:cs typeface="Calibri"/>
              </a:rPr>
              <a:t>l</a:t>
            </a:r>
            <a:r>
              <a:rPr sz="900">
                <a:latin typeface="Calibri"/>
                <a:cs typeface="Calibri"/>
              </a:rPr>
              <a:t>t</a:t>
            </a:r>
            <a:r>
              <a:rPr sz="900" spc="-25">
                <a:latin typeface="Calibri"/>
                <a:cs typeface="Calibri"/>
              </a:rPr>
              <a:t>u</a:t>
            </a:r>
            <a:r>
              <a:rPr sz="900" spc="-20">
                <a:latin typeface="Calibri"/>
                <a:cs typeface="Calibri"/>
              </a:rPr>
              <a:t>r</a:t>
            </a:r>
            <a:r>
              <a:rPr sz="900" spc="15">
                <a:latin typeface="Calibri"/>
                <a:cs typeface="Calibri"/>
              </a:rPr>
              <a:t>a</a:t>
            </a:r>
            <a:r>
              <a:rPr sz="900">
                <a:latin typeface="Calibri"/>
                <a:cs typeface="Calibri"/>
              </a:rPr>
              <a:t>l</a:t>
            </a:r>
            <a:r>
              <a:rPr sz="900" spc="-40">
                <a:latin typeface="Calibri"/>
                <a:cs typeface="Calibri"/>
              </a:rPr>
              <a:t> </a:t>
            </a:r>
            <a:r>
              <a:rPr sz="900" spc="20">
                <a:latin typeface="Calibri"/>
                <a:cs typeface="Calibri"/>
              </a:rPr>
              <a:t>s</a:t>
            </a:r>
            <a:r>
              <a:rPr sz="900" spc="50">
                <a:latin typeface="Calibri"/>
                <a:cs typeface="Calibri"/>
              </a:rPr>
              <a:t>u</a:t>
            </a:r>
            <a:r>
              <a:rPr sz="900" spc="-25">
                <a:latin typeface="Calibri"/>
                <a:cs typeface="Calibri"/>
              </a:rPr>
              <a:t>pp</a:t>
            </a:r>
            <a:r>
              <a:rPr sz="900" spc="15">
                <a:latin typeface="Calibri"/>
                <a:cs typeface="Calibri"/>
              </a:rPr>
              <a:t>l</a:t>
            </a:r>
            <a:r>
              <a:rPr sz="900" spc="-5">
                <a:latin typeface="Calibri"/>
                <a:cs typeface="Calibri"/>
              </a:rPr>
              <a:t>y</a:t>
            </a:r>
            <a:r>
              <a:rPr sz="900" spc="-90">
                <a:latin typeface="Calibri"/>
                <a:cs typeface="Calibri"/>
              </a:rPr>
              <a:t> </a:t>
            </a:r>
            <a:r>
              <a:rPr sz="900" spc="-15">
                <a:latin typeface="Calibri"/>
                <a:cs typeface="Calibri"/>
              </a:rPr>
              <a:t>c</a:t>
            </a:r>
            <a:r>
              <a:rPr sz="900" spc="50">
                <a:latin typeface="Calibri"/>
                <a:cs typeface="Calibri"/>
              </a:rPr>
              <a:t>h</a:t>
            </a:r>
            <a:r>
              <a:rPr sz="900" spc="15">
                <a:latin typeface="Calibri"/>
                <a:cs typeface="Calibri"/>
              </a:rPr>
              <a:t>ai</a:t>
            </a:r>
            <a:r>
              <a:rPr sz="900" spc="-25">
                <a:latin typeface="Calibri"/>
                <a:cs typeface="Calibri"/>
              </a:rPr>
              <a:t>n</a:t>
            </a:r>
            <a:r>
              <a:rPr sz="900">
                <a:latin typeface="Calibri"/>
                <a:cs typeface="Calibri"/>
              </a:rPr>
              <a:t>)</a:t>
            </a:r>
            <a:r>
              <a:rPr sz="900" spc="-30">
                <a:latin typeface="Calibri"/>
                <a:cs typeface="Calibri"/>
              </a:rPr>
              <a:t> </a:t>
            </a:r>
            <a:r>
              <a:rPr sz="900" spc="15">
                <a:latin typeface="Calibri"/>
                <a:cs typeface="Calibri"/>
              </a:rPr>
              <a:t>a</a:t>
            </a:r>
            <a:r>
              <a:rPr sz="900" spc="50">
                <a:latin typeface="Calibri"/>
                <a:cs typeface="Calibri"/>
              </a:rPr>
              <a:t>n</a:t>
            </a:r>
            <a:r>
              <a:rPr sz="900">
                <a:latin typeface="Calibri"/>
                <a:cs typeface="Calibri"/>
              </a:rPr>
              <a:t>d</a:t>
            </a:r>
            <a:r>
              <a:rPr sz="900" spc="-80">
                <a:latin typeface="Calibri"/>
                <a:cs typeface="Calibri"/>
              </a:rPr>
              <a:t> </a:t>
            </a:r>
            <a:r>
              <a:rPr sz="900" spc="35">
                <a:latin typeface="Calibri"/>
                <a:cs typeface="Calibri"/>
              </a:rPr>
              <a:t>S</a:t>
            </a:r>
            <a:r>
              <a:rPr sz="900" spc="-5">
                <a:latin typeface="Calibri"/>
                <a:cs typeface="Calibri"/>
              </a:rPr>
              <a:t>e</a:t>
            </a:r>
            <a:r>
              <a:rPr sz="900" spc="5">
                <a:latin typeface="Calibri"/>
                <a:cs typeface="Calibri"/>
              </a:rPr>
              <a:t>a</a:t>
            </a:r>
            <a:r>
              <a:rPr sz="900" spc="-20">
                <a:latin typeface="Calibri"/>
                <a:cs typeface="Calibri"/>
              </a:rPr>
              <a:t>r</a:t>
            </a:r>
            <a:r>
              <a:rPr sz="900" spc="-15">
                <a:latin typeface="Calibri"/>
                <a:cs typeface="Calibri"/>
              </a:rPr>
              <a:t>c</a:t>
            </a:r>
            <a:r>
              <a:rPr sz="900" spc="-25">
                <a:latin typeface="Calibri"/>
                <a:cs typeface="Calibri"/>
              </a:rPr>
              <a:t>h</a:t>
            </a:r>
            <a:r>
              <a:rPr sz="900" spc="15">
                <a:latin typeface="Calibri"/>
                <a:cs typeface="Calibri"/>
              </a:rPr>
              <a:t>i</a:t>
            </a:r>
            <a:r>
              <a:rPr sz="900" spc="50">
                <a:latin typeface="Calibri"/>
                <a:cs typeface="Calibri"/>
              </a:rPr>
              <a:t>n</a:t>
            </a:r>
            <a:r>
              <a:rPr sz="900" spc="-55">
                <a:latin typeface="Calibri"/>
                <a:cs typeface="Calibri"/>
              </a:rPr>
              <a:t>g</a:t>
            </a:r>
            <a:r>
              <a:rPr sz="900" spc="-5">
                <a:latin typeface="Calibri"/>
                <a:cs typeface="Calibri"/>
              </a:rPr>
              <a:t>er</a:t>
            </a:r>
            <a:r>
              <a:rPr sz="900" spc="-70">
                <a:latin typeface="Calibri"/>
                <a:cs typeface="Calibri"/>
              </a:rPr>
              <a:t> </a:t>
            </a:r>
            <a:r>
              <a:rPr sz="900" spc="70">
                <a:latin typeface="Calibri"/>
                <a:cs typeface="Calibri"/>
              </a:rPr>
              <a:t>e</a:t>
            </a:r>
            <a:r>
              <a:rPr sz="900" spc="-5">
                <a:latin typeface="Calibri"/>
                <a:cs typeface="Calibri"/>
              </a:rPr>
              <a:t>t</a:t>
            </a:r>
            <a:r>
              <a:rPr sz="900" spc="-55">
                <a:latin typeface="Calibri"/>
                <a:cs typeface="Calibri"/>
              </a:rPr>
              <a:t> </a:t>
            </a:r>
            <a:r>
              <a:rPr sz="900" spc="15">
                <a:latin typeface="Calibri"/>
                <a:cs typeface="Calibri"/>
              </a:rPr>
              <a:t>al</a:t>
            </a:r>
            <a:r>
              <a:rPr sz="900">
                <a:latin typeface="Calibri"/>
                <a:cs typeface="Calibri"/>
              </a:rPr>
              <a:t>.</a:t>
            </a:r>
            <a:r>
              <a:rPr sz="900" spc="-60">
                <a:latin typeface="Calibri"/>
                <a:cs typeface="Calibri"/>
              </a:rPr>
              <a:t> </a:t>
            </a:r>
            <a:r>
              <a:rPr sz="900" spc="25">
                <a:latin typeface="Calibri"/>
                <a:cs typeface="Calibri"/>
              </a:rPr>
              <a:t>(</a:t>
            </a:r>
            <a:r>
              <a:rPr sz="900" spc="-15">
                <a:latin typeface="Calibri"/>
                <a:cs typeface="Calibri"/>
              </a:rPr>
              <a:t>2018</a:t>
            </a:r>
            <a:r>
              <a:rPr sz="900">
                <a:latin typeface="Calibri"/>
                <a:cs typeface="Calibri"/>
              </a:rPr>
              <a:t>)</a:t>
            </a:r>
            <a:r>
              <a:rPr sz="900" spc="-30">
                <a:latin typeface="Calibri"/>
                <a:cs typeface="Calibri"/>
              </a:rPr>
              <a:t> </a:t>
            </a:r>
            <a:r>
              <a:rPr sz="900" spc="25">
                <a:latin typeface="Calibri"/>
                <a:cs typeface="Calibri"/>
              </a:rPr>
              <a:t>(</a:t>
            </a:r>
            <a:r>
              <a:rPr sz="900" spc="-15">
                <a:latin typeface="Calibri"/>
                <a:cs typeface="Calibri"/>
              </a:rPr>
              <a:t>c</a:t>
            </a:r>
            <a:r>
              <a:rPr sz="900" spc="15">
                <a:latin typeface="Calibri"/>
                <a:cs typeface="Calibri"/>
              </a:rPr>
              <a:t>a</a:t>
            </a:r>
            <a:r>
              <a:rPr sz="900" spc="-20">
                <a:latin typeface="Calibri"/>
                <a:cs typeface="Calibri"/>
              </a:rPr>
              <a:t>r</a:t>
            </a:r>
            <a:r>
              <a:rPr sz="900" spc="50">
                <a:latin typeface="Calibri"/>
                <a:cs typeface="Calibri"/>
              </a:rPr>
              <a:t>b</a:t>
            </a:r>
            <a:r>
              <a:rPr sz="900" spc="-25">
                <a:latin typeface="Calibri"/>
                <a:cs typeface="Calibri"/>
              </a:rPr>
              <a:t>o</a:t>
            </a:r>
            <a:r>
              <a:rPr sz="900">
                <a:latin typeface="Calibri"/>
                <a:cs typeface="Calibri"/>
              </a:rPr>
              <a:t>n</a:t>
            </a:r>
            <a:r>
              <a:rPr sz="900" spc="-80">
                <a:latin typeface="Calibri"/>
                <a:cs typeface="Calibri"/>
              </a:rPr>
              <a:t> </a:t>
            </a:r>
            <a:r>
              <a:rPr sz="900" spc="45">
                <a:latin typeface="Calibri"/>
                <a:cs typeface="Calibri"/>
              </a:rPr>
              <a:t>o</a:t>
            </a:r>
            <a:r>
              <a:rPr sz="900" spc="50">
                <a:latin typeface="Calibri"/>
                <a:cs typeface="Calibri"/>
              </a:rPr>
              <a:t>p</a:t>
            </a:r>
            <a:r>
              <a:rPr sz="900" spc="-25">
                <a:latin typeface="Calibri"/>
                <a:cs typeface="Calibri"/>
              </a:rPr>
              <a:t>po</a:t>
            </a:r>
            <a:r>
              <a:rPr sz="900" spc="-20">
                <a:latin typeface="Calibri"/>
                <a:cs typeface="Calibri"/>
              </a:rPr>
              <a:t>r</a:t>
            </a:r>
            <a:r>
              <a:rPr sz="900">
                <a:latin typeface="Calibri"/>
                <a:cs typeface="Calibri"/>
              </a:rPr>
              <a:t>t</a:t>
            </a:r>
            <a:r>
              <a:rPr sz="900" spc="50">
                <a:latin typeface="Calibri"/>
                <a:cs typeface="Calibri"/>
              </a:rPr>
              <a:t>u</a:t>
            </a:r>
            <a:r>
              <a:rPr sz="900" spc="-25">
                <a:latin typeface="Calibri"/>
                <a:cs typeface="Calibri"/>
              </a:rPr>
              <a:t>n</a:t>
            </a:r>
            <a:r>
              <a:rPr sz="900" spc="15">
                <a:latin typeface="Calibri"/>
                <a:cs typeface="Calibri"/>
              </a:rPr>
              <a:t>i</a:t>
            </a:r>
            <a:r>
              <a:rPr sz="900" spc="-5">
                <a:latin typeface="Calibri"/>
                <a:cs typeface="Calibri"/>
              </a:rPr>
              <a:t>ty</a:t>
            </a:r>
            <a:r>
              <a:rPr sz="900" spc="-90">
                <a:latin typeface="Calibri"/>
                <a:cs typeface="Calibri"/>
              </a:rPr>
              <a:t> </a:t>
            </a:r>
            <a:r>
              <a:rPr sz="900" spc="-15">
                <a:latin typeface="Calibri"/>
                <a:cs typeface="Calibri"/>
              </a:rPr>
              <a:t>c</a:t>
            </a:r>
            <a:r>
              <a:rPr sz="900" spc="45">
                <a:latin typeface="Calibri"/>
                <a:cs typeface="Calibri"/>
              </a:rPr>
              <a:t>o</a:t>
            </a:r>
            <a:r>
              <a:rPr sz="900" spc="20">
                <a:latin typeface="Calibri"/>
                <a:cs typeface="Calibri"/>
              </a:rPr>
              <a:t>s</a:t>
            </a:r>
            <a:r>
              <a:rPr sz="900">
                <a:latin typeface="Calibri"/>
                <a:cs typeface="Calibri"/>
              </a:rPr>
              <a:t>t</a:t>
            </a:r>
            <a:r>
              <a:rPr sz="900" spc="20">
                <a:latin typeface="Calibri"/>
                <a:cs typeface="Calibri"/>
              </a:rPr>
              <a:t>s</a:t>
            </a:r>
            <a:r>
              <a:rPr sz="900" spc="25">
                <a:latin typeface="Calibri"/>
                <a:cs typeface="Calibri"/>
              </a:rPr>
              <a:t>)</a:t>
            </a:r>
            <a:r>
              <a:rPr sz="900">
                <a:latin typeface="Calibri"/>
                <a:cs typeface="Calibri"/>
              </a:rPr>
              <a:t>.</a:t>
            </a:r>
          </a:p>
        </p:txBody>
      </p:sp>
      <p:sp>
        <p:nvSpPr>
          <p:cNvPr id="101" name="object 101"/>
          <p:cNvSpPr txBox="1"/>
          <p:nvPr/>
        </p:nvSpPr>
        <p:spPr>
          <a:xfrm>
            <a:off x="6182740" y="5001006"/>
            <a:ext cx="295910" cy="282513"/>
          </a:xfrm>
          <a:prstGeom prst="rect">
            <a:avLst/>
          </a:prstGeom>
        </p:spPr>
        <p:txBody>
          <a:bodyPr vert="horz" wrap="square" lIns="0" tIns="0" rIns="0" bIns="0" rtlCol="0">
            <a:spAutoFit/>
          </a:bodyPr>
          <a:lstStyle/>
          <a:p>
            <a:pPr marL="41274" marR="5080" indent="-28574">
              <a:lnSpc>
                <a:spcPct val="104400"/>
              </a:lnSpc>
            </a:pPr>
            <a:r>
              <a:rPr sz="900" spc="45">
                <a:solidFill>
                  <a:srgbClr val="404040"/>
                </a:solidFill>
                <a:latin typeface="Calibri"/>
                <a:cs typeface="Calibri"/>
              </a:rPr>
              <a:t>D</a:t>
            </a:r>
            <a:r>
              <a:rPr sz="900" spc="90">
                <a:solidFill>
                  <a:srgbClr val="404040"/>
                </a:solidFill>
                <a:latin typeface="Calibri"/>
                <a:cs typeface="Calibri"/>
              </a:rPr>
              <a:t>ai</a:t>
            </a:r>
            <a:r>
              <a:rPr sz="900" spc="-20">
                <a:solidFill>
                  <a:srgbClr val="404040"/>
                </a:solidFill>
                <a:latin typeface="Calibri"/>
                <a:cs typeface="Calibri"/>
              </a:rPr>
              <a:t>r</a:t>
            </a:r>
            <a:r>
              <a:rPr sz="900" spc="-5">
                <a:solidFill>
                  <a:srgbClr val="404040"/>
                </a:solidFill>
                <a:latin typeface="Calibri"/>
                <a:cs typeface="Calibri"/>
              </a:rPr>
              <a:t>y </a:t>
            </a:r>
            <a:r>
              <a:rPr sz="900" spc="-20">
                <a:solidFill>
                  <a:srgbClr val="404040"/>
                </a:solidFill>
                <a:latin typeface="Calibri"/>
                <a:cs typeface="Calibri"/>
              </a:rPr>
              <a:t>18%</a:t>
            </a:r>
            <a:endParaRPr sz="900">
              <a:latin typeface="Calibri"/>
              <a:cs typeface="Calibri"/>
            </a:endParaRPr>
          </a:p>
        </p:txBody>
      </p:sp>
      <p:sp>
        <p:nvSpPr>
          <p:cNvPr id="102" name="object 102"/>
          <p:cNvSpPr txBox="1"/>
          <p:nvPr/>
        </p:nvSpPr>
        <p:spPr>
          <a:xfrm>
            <a:off x="5394326" y="5391919"/>
            <a:ext cx="239395" cy="282513"/>
          </a:xfrm>
          <a:prstGeom prst="rect">
            <a:avLst/>
          </a:prstGeom>
        </p:spPr>
        <p:txBody>
          <a:bodyPr vert="horz" wrap="square" lIns="0" tIns="0" rIns="0" bIns="0" rtlCol="0">
            <a:spAutoFit/>
          </a:bodyPr>
          <a:lstStyle/>
          <a:p>
            <a:pPr marL="50799" marR="5080" indent="-38099">
              <a:lnSpc>
                <a:spcPct val="104400"/>
              </a:lnSpc>
            </a:pPr>
            <a:r>
              <a:rPr sz="900" spc="-20">
                <a:solidFill>
                  <a:srgbClr val="404040"/>
                </a:solidFill>
                <a:latin typeface="Calibri"/>
                <a:cs typeface="Calibri"/>
              </a:rPr>
              <a:t>P</a:t>
            </a:r>
            <a:r>
              <a:rPr sz="900" spc="45">
                <a:solidFill>
                  <a:srgbClr val="404040"/>
                </a:solidFill>
                <a:latin typeface="Calibri"/>
                <a:cs typeface="Calibri"/>
              </a:rPr>
              <a:t>o</a:t>
            </a:r>
            <a:r>
              <a:rPr sz="900" spc="-15">
                <a:solidFill>
                  <a:srgbClr val="404040"/>
                </a:solidFill>
                <a:latin typeface="Calibri"/>
                <a:cs typeface="Calibri"/>
              </a:rPr>
              <a:t>r</a:t>
            </a:r>
            <a:r>
              <a:rPr sz="900">
                <a:solidFill>
                  <a:srgbClr val="404040"/>
                </a:solidFill>
                <a:latin typeface="Calibri"/>
                <a:cs typeface="Calibri"/>
              </a:rPr>
              <a:t>k </a:t>
            </a:r>
            <a:r>
              <a:rPr sz="900" spc="-5">
                <a:solidFill>
                  <a:srgbClr val="404040"/>
                </a:solidFill>
                <a:latin typeface="Calibri"/>
                <a:cs typeface="Calibri"/>
              </a:rPr>
              <a:t>2%</a:t>
            </a:r>
            <a:endParaRPr sz="900">
              <a:latin typeface="Calibri"/>
              <a:cs typeface="Calibri"/>
            </a:endParaRPr>
          </a:p>
        </p:txBody>
      </p:sp>
      <p:sp>
        <p:nvSpPr>
          <p:cNvPr id="103" name="object 103"/>
          <p:cNvSpPr txBox="1"/>
          <p:nvPr/>
        </p:nvSpPr>
        <p:spPr>
          <a:xfrm>
            <a:off x="4912996" y="4580770"/>
            <a:ext cx="383540" cy="282513"/>
          </a:xfrm>
          <a:prstGeom prst="rect">
            <a:avLst/>
          </a:prstGeom>
        </p:spPr>
        <p:txBody>
          <a:bodyPr vert="horz" wrap="square" lIns="0" tIns="0" rIns="0" bIns="0" rtlCol="0">
            <a:spAutoFit/>
          </a:bodyPr>
          <a:lstStyle/>
          <a:p>
            <a:pPr marL="88898" marR="5080" indent="-76833">
              <a:lnSpc>
                <a:spcPct val="104400"/>
              </a:lnSpc>
            </a:pPr>
            <a:r>
              <a:rPr sz="900" spc="-15">
                <a:solidFill>
                  <a:srgbClr val="404040"/>
                </a:solidFill>
                <a:latin typeface="Calibri"/>
                <a:cs typeface="Calibri"/>
              </a:rPr>
              <a:t>P</a:t>
            </a:r>
            <a:r>
              <a:rPr sz="900" spc="50">
                <a:solidFill>
                  <a:srgbClr val="404040"/>
                </a:solidFill>
                <a:latin typeface="Calibri"/>
                <a:cs typeface="Calibri"/>
              </a:rPr>
              <a:t>ou</a:t>
            </a:r>
            <a:r>
              <a:rPr sz="900" spc="90">
                <a:solidFill>
                  <a:srgbClr val="404040"/>
                </a:solidFill>
                <a:latin typeface="Calibri"/>
                <a:cs typeface="Calibri"/>
              </a:rPr>
              <a:t>l</a:t>
            </a:r>
            <a:r>
              <a:rPr sz="900">
                <a:solidFill>
                  <a:srgbClr val="404040"/>
                </a:solidFill>
                <a:latin typeface="Calibri"/>
                <a:cs typeface="Calibri"/>
              </a:rPr>
              <a:t>t</a:t>
            </a:r>
            <a:r>
              <a:rPr sz="900" spc="-15">
                <a:solidFill>
                  <a:srgbClr val="404040"/>
                </a:solidFill>
                <a:latin typeface="Calibri"/>
                <a:cs typeface="Calibri"/>
              </a:rPr>
              <a:t>r</a:t>
            </a:r>
            <a:r>
              <a:rPr sz="900">
                <a:solidFill>
                  <a:srgbClr val="404040"/>
                </a:solidFill>
                <a:latin typeface="Calibri"/>
                <a:cs typeface="Calibri"/>
              </a:rPr>
              <a:t>y </a:t>
            </a:r>
            <a:r>
              <a:rPr sz="900" spc="-10">
                <a:solidFill>
                  <a:srgbClr val="404040"/>
                </a:solidFill>
                <a:latin typeface="Calibri"/>
                <a:cs typeface="Calibri"/>
              </a:rPr>
              <a:t>20%</a:t>
            </a:r>
            <a:endParaRPr sz="900">
              <a:latin typeface="Calibri"/>
              <a:cs typeface="Calibri"/>
            </a:endParaRPr>
          </a:p>
        </p:txBody>
      </p:sp>
      <p:sp>
        <p:nvSpPr>
          <p:cNvPr id="104" name="object 104"/>
          <p:cNvSpPr txBox="1"/>
          <p:nvPr/>
        </p:nvSpPr>
        <p:spPr>
          <a:xfrm>
            <a:off x="4105528" y="3884047"/>
            <a:ext cx="438150" cy="138499"/>
          </a:xfrm>
          <a:prstGeom prst="rect">
            <a:avLst/>
          </a:prstGeom>
        </p:spPr>
        <p:txBody>
          <a:bodyPr vert="horz" wrap="square" lIns="0" tIns="0" rIns="0" bIns="0" rtlCol="0">
            <a:spAutoFit/>
          </a:bodyPr>
          <a:lstStyle/>
          <a:p>
            <a:pPr marL="12700"/>
            <a:r>
              <a:rPr sz="900" spc="30">
                <a:solidFill>
                  <a:srgbClr val="404040"/>
                </a:solidFill>
                <a:latin typeface="Calibri"/>
                <a:cs typeface="Calibri"/>
              </a:rPr>
              <a:t>S</a:t>
            </a:r>
            <a:r>
              <a:rPr sz="900" spc="75">
                <a:solidFill>
                  <a:srgbClr val="404040"/>
                </a:solidFill>
                <a:latin typeface="Calibri"/>
                <a:cs typeface="Calibri"/>
              </a:rPr>
              <a:t>e</a:t>
            </a:r>
            <a:r>
              <a:rPr sz="900" spc="90">
                <a:solidFill>
                  <a:srgbClr val="404040"/>
                </a:solidFill>
                <a:latin typeface="Calibri"/>
                <a:cs typeface="Calibri"/>
              </a:rPr>
              <a:t>a</a:t>
            </a:r>
            <a:r>
              <a:rPr sz="900" spc="20">
                <a:solidFill>
                  <a:srgbClr val="404040"/>
                </a:solidFill>
                <a:latin typeface="Calibri"/>
                <a:cs typeface="Calibri"/>
              </a:rPr>
              <a:t>f</a:t>
            </a:r>
            <a:r>
              <a:rPr sz="900" spc="-30">
                <a:solidFill>
                  <a:srgbClr val="404040"/>
                </a:solidFill>
                <a:latin typeface="Calibri"/>
                <a:cs typeface="Calibri"/>
              </a:rPr>
              <a:t>o</a:t>
            </a:r>
            <a:r>
              <a:rPr sz="900" spc="45">
                <a:solidFill>
                  <a:srgbClr val="404040"/>
                </a:solidFill>
                <a:latin typeface="Calibri"/>
                <a:cs typeface="Calibri"/>
              </a:rPr>
              <a:t>o</a:t>
            </a:r>
            <a:r>
              <a:rPr sz="900">
                <a:solidFill>
                  <a:srgbClr val="404040"/>
                </a:solidFill>
                <a:latin typeface="Calibri"/>
                <a:cs typeface="Calibri"/>
              </a:rPr>
              <a:t>d</a:t>
            </a:r>
            <a:endParaRPr sz="900">
              <a:latin typeface="Calibri"/>
              <a:cs typeface="Calibri"/>
            </a:endParaRPr>
          </a:p>
        </p:txBody>
      </p:sp>
      <p:sp>
        <p:nvSpPr>
          <p:cNvPr id="105" name="object 105"/>
          <p:cNvSpPr txBox="1"/>
          <p:nvPr/>
        </p:nvSpPr>
        <p:spPr>
          <a:xfrm>
            <a:off x="4239259" y="4027303"/>
            <a:ext cx="163830" cy="138499"/>
          </a:xfrm>
          <a:prstGeom prst="rect">
            <a:avLst/>
          </a:prstGeom>
        </p:spPr>
        <p:txBody>
          <a:bodyPr vert="horz" wrap="square" lIns="0" tIns="0" rIns="0" bIns="0" rtlCol="0">
            <a:spAutoFit/>
          </a:bodyPr>
          <a:lstStyle/>
          <a:p>
            <a:pPr marL="12700"/>
            <a:r>
              <a:rPr sz="900" spc="-10">
                <a:solidFill>
                  <a:srgbClr val="404040"/>
                </a:solidFill>
                <a:latin typeface="Calibri"/>
                <a:cs typeface="Calibri"/>
              </a:rPr>
              <a:t>2%</a:t>
            </a:r>
            <a:endParaRPr sz="900">
              <a:latin typeface="Calibri"/>
              <a:cs typeface="Calibri"/>
            </a:endParaRPr>
          </a:p>
        </p:txBody>
      </p:sp>
      <p:sp>
        <p:nvSpPr>
          <p:cNvPr id="106" name="object 106"/>
          <p:cNvSpPr txBox="1"/>
          <p:nvPr/>
        </p:nvSpPr>
        <p:spPr>
          <a:xfrm>
            <a:off x="4506214" y="3330708"/>
            <a:ext cx="391160" cy="479618"/>
          </a:xfrm>
          <a:prstGeom prst="rect">
            <a:avLst/>
          </a:prstGeom>
        </p:spPr>
        <p:txBody>
          <a:bodyPr vert="horz" wrap="square" lIns="0" tIns="0" rIns="0" bIns="0" rtlCol="0">
            <a:spAutoFit/>
          </a:bodyPr>
          <a:lstStyle/>
          <a:p>
            <a:pPr marL="57149"/>
            <a:r>
              <a:rPr sz="900" spc="30">
                <a:solidFill>
                  <a:srgbClr val="404040"/>
                </a:solidFill>
                <a:latin typeface="Calibri"/>
                <a:cs typeface="Calibri"/>
              </a:rPr>
              <a:t>G</a:t>
            </a:r>
            <a:r>
              <a:rPr sz="900" spc="-15">
                <a:solidFill>
                  <a:srgbClr val="404040"/>
                </a:solidFill>
                <a:latin typeface="Calibri"/>
                <a:cs typeface="Calibri"/>
              </a:rPr>
              <a:t>r</a:t>
            </a:r>
            <a:r>
              <a:rPr sz="900" spc="90">
                <a:solidFill>
                  <a:srgbClr val="404040"/>
                </a:solidFill>
                <a:latin typeface="Calibri"/>
                <a:cs typeface="Calibri"/>
              </a:rPr>
              <a:t>ai</a:t>
            </a:r>
            <a:r>
              <a:rPr sz="900" spc="-25">
                <a:solidFill>
                  <a:srgbClr val="404040"/>
                </a:solidFill>
                <a:latin typeface="Calibri"/>
                <a:cs typeface="Calibri"/>
              </a:rPr>
              <a:t>n</a:t>
            </a:r>
            <a:r>
              <a:rPr sz="900">
                <a:solidFill>
                  <a:srgbClr val="404040"/>
                </a:solidFill>
                <a:latin typeface="Calibri"/>
                <a:cs typeface="Calibri"/>
              </a:rPr>
              <a:t>s</a:t>
            </a:r>
            <a:endParaRPr sz="900">
              <a:latin typeface="Calibri"/>
              <a:cs typeface="Calibri"/>
            </a:endParaRPr>
          </a:p>
          <a:p>
            <a:pPr marL="33020" algn="ctr">
              <a:spcBef>
                <a:spcPts val="45"/>
              </a:spcBef>
            </a:pPr>
            <a:r>
              <a:rPr sz="900" spc="-20">
                <a:solidFill>
                  <a:srgbClr val="404040"/>
                </a:solidFill>
                <a:latin typeface="Calibri"/>
                <a:cs typeface="Calibri"/>
              </a:rPr>
              <a:t>4%</a:t>
            </a:r>
            <a:endParaRPr sz="900">
              <a:latin typeface="Calibri"/>
              <a:cs typeface="Calibri"/>
            </a:endParaRPr>
          </a:p>
          <a:p>
            <a:pPr marL="12700">
              <a:spcBef>
                <a:spcPts val="495"/>
              </a:spcBef>
            </a:pPr>
            <a:r>
              <a:rPr sz="900" spc="5">
                <a:solidFill>
                  <a:srgbClr val="404040"/>
                </a:solidFill>
                <a:latin typeface="Calibri"/>
                <a:cs typeface="Calibri"/>
              </a:rPr>
              <a:t>E</a:t>
            </a:r>
            <a:r>
              <a:rPr sz="900" spc="20">
                <a:solidFill>
                  <a:srgbClr val="404040"/>
                </a:solidFill>
                <a:latin typeface="Calibri"/>
                <a:cs typeface="Calibri"/>
              </a:rPr>
              <a:t>gg</a:t>
            </a:r>
            <a:r>
              <a:rPr sz="900">
                <a:solidFill>
                  <a:srgbClr val="404040"/>
                </a:solidFill>
                <a:latin typeface="Calibri"/>
                <a:cs typeface="Calibri"/>
              </a:rPr>
              <a:t>s</a:t>
            </a:r>
            <a:endParaRPr sz="900">
              <a:latin typeface="Calibri"/>
              <a:cs typeface="Calibri"/>
            </a:endParaRPr>
          </a:p>
        </p:txBody>
      </p:sp>
      <p:sp>
        <p:nvSpPr>
          <p:cNvPr id="107" name="object 107"/>
          <p:cNvSpPr txBox="1"/>
          <p:nvPr/>
        </p:nvSpPr>
        <p:spPr>
          <a:xfrm>
            <a:off x="4544440" y="3817621"/>
            <a:ext cx="163830" cy="138499"/>
          </a:xfrm>
          <a:prstGeom prst="rect">
            <a:avLst/>
          </a:prstGeom>
        </p:spPr>
        <p:txBody>
          <a:bodyPr vert="horz" wrap="square" lIns="0" tIns="0" rIns="0" bIns="0" rtlCol="0">
            <a:spAutoFit/>
          </a:bodyPr>
          <a:lstStyle/>
          <a:p>
            <a:pPr marL="12700"/>
            <a:r>
              <a:rPr sz="900" spc="-20">
                <a:solidFill>
                  <a:srgbClr val="404040"/>
                </a:solidFill>
                <a:latin typeface="Calibri"/>
                <a:cs typeface="Calibri"/>
              </a:rPr>
              <a:t>2%</a:t>
            </a:r>
            <a:endParaRPr sz="900">
              <a:latin typeface="Calibri"/>
              <a:cs typeface="Calibri"/>
            </a:endParaRPr>
          </a:p>
        </p:txBody>
      </p:sp>
      <p:sp>
        <p:nvSpPr>
          <p:cNvPr id="108" name="object 108"/>
          <p:cNvSpPr txBox="1"/>
          <p:nvPr/>
        </p:nvSpPr>
        <p:spPr>
          <a:xfrm>
            <a:off x="3769996" y="3139954"/>
            <a:ext cx="1015365" cy="138499"/>
          </a:xfrm>
          <a:prstGeom prst="rect">
            <a:avLst/>
          </a:prstGeom>
        </p:spPr>
        <p:txBody>
          <a:bodyPr vert="horz" wrap="square" lIns="0" tIns="0" rIns="0" bIns="0" rtlCol="0">
            <a:spAutoFit/>
          </a:bodyPr>
          <a:lstStyle/>
          <a:p>
            <a:pPr marL="12700"/>
            <a:r>
              <a:rPr sz="900" spc="-5">
                <a:solidFill>
                  <a:srgbClr val="404040"/>
                </a:solidFill>
                <a:latin typeface="Calibri"/>
                <a:cs typeface="Calibri"/>
              </a:rPr>
              <a:t>L</a:t>
            </a:r>
            <a:r>
              <a:rPr sz="900" spc="75">
                <a:solidFill>
                  <a:srgbClr val="404040"/>
                </a:solidFill>
                <a:latin typeface="Calibri"/>
                <a:cs typeface="Calibri"/>
              </a:rPr>
              <a:t>e</a:t>
            </a:r>
            <a:r>
              <a:rPr sz="900" spc="25">
                <a:solidFill>
                  <a:srgbClr val="404040"/>
                </a:solidFill>
                <a:latin typeface="Calibri"/>
                <a:cs typeface="Calibri"/>
              </a:rPr>
              <a:t>g</a:t>
            </a:r>
            <a:r>
              <a:rPr sz="900" spc="50">
                <a:solidFill>
                  <a:srgbClr val="404040"/>
                </a:solidFill>
                <a:latin typeface="Calibri"/>
                <a:cs typeface="Calibri"/>
              </a:rPr>
              <a:t>u</a:t>
            </a:r>
            <a:r>
              <a:rPr sz="900" spc="30">
                <a:solidFill>
                  <a:srgbClr val="404040"/>
                </a:solidFill>
                <a:latin typeface="Calibri"/>
                <a:cs typeface="Calibri"/>
              </a:rPr>
              <a:t>m</a:t>
            </a:r>
            <a:r>
              <a:rPr sz="900">
                <a:solidFill>
                  <a:srgbClr val="404040"/>
                </a:solidFill>
                <a:latin typeface="Calibri"/>
                <a:cs typeface="Calibri"/>
              </a:rPr>
              <a:t>e</a:t>
            </a:r>
            <a:r>
              <a:rPr sz="900" spc="20">
                <a:solidFill>
                  <a:srgbClr val="404040"/>
                </a:solidFill>
                <a:latin typeface="Calibri"/>
                <a:cs typeface="Calibri"/>
              </a:rPr>
              <a:t>s</a:t>
            </a:r>
            <a:r>
              <a:rPr sz="900" spc="25">
                <a:solidFill>
                  <a:srgbClr val="404040"/>
                </a:solidFill>
                <a:latin typeface="Calibri"/>
                <a:cs typeface="Calibri"/>
              </a:rPr>
              <a:t>/</a:t>
            </a:r>
            <a:r>
              <a:rPr sz="900" spc="-25">
                <a:solidFill>
                  <a:srgbClr val="404040"/>
                </a:solidFill>
                <a:latin typeface="Calibri"/>
                <a:cs typeface="Calibri"/>
              </a:rPr>
              <a:t>nu</a:t>
            </a:r>
            <a:r>
              <a:rPr sz="900">
                <a:solidFill>
                  <a:srgbClr val="404040"/>
                </a:solidFill>
                <a:latin typeface="Calibri"/>
                <a:cs typeface="Calibri"/>
              </a:rPr>
              <a:t>t</a:t>
            </a:r>
            <a:r>
              <a:rPr sz="900" spc="15">
                <a:solidFill>
                  <a:srgbClr val="404040"/>
                </a:solidFill>
                <a:latin typeface="Calibri"/>
                <a:cs typeface="Calibri"/>
              </a:rPr>
              <a:t>s</a:t>
            </a:r>
            <a:r>
              <a:rPr sz="900" spc="25">
                <a:solidFill>
                  <a:srgbClr val="404040"/>
                </a:solidFill>
                <a:latin typeface="Calibri"/>
                <a:cs typeface="Calibri"/>
              </a:rPr>
              <a:t>/</a:t>
            </a:r>
            <a:r>
              <a:rPr sz="900" spc="20">
                <a:solidFill>
                  <a:srgbClr val="404040"/>
                </a:solidFill>
                <a:latin typeface="Calibri"/>
                <a:cs typeface="Calibri"/>
              </a:rPr>
              <a:t>s</a:t>
            </a:r>
            <a:r>
              <a:rPr sz="900" spc="-75">
                <a:solidFill>
                  <a:srgbClr val="404040"/>
                </a:solidFill>
                <a:latin typeface="Calibri"/>
                <a:cs typeface="Calibri"/>
              </a:rPr>
              <a:t>e</a:t>
            </a:r>
            <a:r>
              <a:rPr sz="900">
                <a:solidFill>
                  <a:srgbClr val="404040"/>
                </a:solidFill>
                <a:latin typeface="Calibri"/>
                <a:cs typeface="Calibri"/>
              </a:rPr>
              <a:t>e</a:t>
            </a:r>
            <a:r>
              <a:rPr sz="900" spc="-25">
                <a:solidFill>
                  <a:srgbClr val="404040"/>
                </a:solidFill>
                <a:latin typeface="Calibri"/>
                <a:cs typeface="Calibri"/>
              </a:rPr>
              <a:t>d</a:t>
            </a:r>
            <a:r>
              <a:rPr sz="900">
                <a:solidFill>
                  <a:srgbClr val="404040"/>
                </a:solidFill>
                <a:latin typeface="Calibri"/>
                <a:cs typeface="Calibri"/>
              </a:rPr>
              <a:t>s</a:t>
            </a:r>
            <a:endParaRPr sz="900">
              <a:latin typeface="Calibri"/>
              <a:cs typeface="Calibri"/>
            </a:endParaRPr>
          </a:p>
        </p:txBody>
      </p:sp>
      <p:sp>
        <p:nvSpPr>
          <p:cNvPr id="109" name="object 109"/>
          <p:cNvSpPr txBox="1"/>
          <p:nvPr/>
        </p:nvSpPr>
        <p:spPr>
          <a:xfrm>
            <a:off x="4189729" y="3283330"/>
            <a:ext cx="163830" cy="138499"/>
          </a:xfrm>
          <a:prstGeom prst="rect">
            <a:avLst/>
          </a:prstGeom>
        </p:spPr>
        <p:txBody>
          <a:bodyPr vert="horz" wrap="square" lIns="0" tIns="0" rIns="0" bIns="0" rtlCol="0">
            <a:spAutoFit/>
          </a:bodyPr>
          <a:lstStyle/>
          <a:p>
            <a:pPr marL="12700"/>
            <a:r>
              <a:rPr sz="900" spc="-20">
                <a:solidFill>
                  <a:srgbClr val="404040"/>
                </a:solidFill>
                <a:latin typeface="Calibri"/>
                <a:cs typeface="Calibri"/>
              </a:rPr>
              <a:t>3%</a:t>
            </a:r>
            <a:endParaRPr sz="900">
              <a:latin typeface="Calibri"/>
              <a:cs typeface="Calibri"/>
            </a:endParaRPr>
          </a:p>
        </p:txBody>
      </p:sp>
      <p:sp>
        <p:nvSpPr>
          <p:cNvPr id="110" name="object 110"/>
          <p:cNvSpPr txBox="1"/>
          <p:nvPr/>
        </p:nvSpPr>
        <p:spPr>
          <a:xfrm>
            <a:off x="4142741" y="2681739"/>
            <a:ext cx="946150" cy="138499"/>
          </a:xfrm>
          <a:prstGeom prst="rect">
            <a:avLst/>
          </a:prstGeom>
        </p:spPr>
        <p:txBody>
          <a:bodyPr vert="horz" wrap="square" lIns="0" tIns="0" rIns="0" bIns="0" rtlCol="0">
            <a:spAutoFit/>
          </a:bodyPr>
          <a:lstStyle/>
          <a:p>
            <a:pPr marL="12700"/>
            <a:r>
              <a:rPr sz="900" spc="30">
                <a:solidFill>
                  <a:srgbClr val="404040"/>
                </a:solidFill>
                <a:latin typeface="Calibri"/>
                <a:cs typeface="Calibri"/>
              </a:rPr>
              <a:t>F</a:t>
            </a:r>
            <a:r>
              <a:rPr sz="900" spc="-15">
                <a:solidFill>
                  <a:srgbClr val="404040"/>
                </a:solidFill>
                <a:latin typeface="Calibri"/>
                <a:cs typeface="Calibri"/>
              </a:rPr>
              <a:t>r</a:t>
            </a:r>
            <a:r>
              <a:rPr sz="900" spc="50">
                <a:solidFill>
                  <a:srgbClr val="404040"/>
                </a:solidFill>
                <a:latin typeface="Calibri"/>
                <a:cs typeface="Calibri"/>
              </a:rPr>
              <a:t>u</a:t>
            </a:r>
            <a:r>
              <a:rPr sz="900" spc="90">
                <a:solidFill>
                  <a:srgbClr val="404040"/>
                </a:solidFill>
                <a:latin typeface="Calibri"/>
                <a:cs typeface="Calibri"/>
              </a:rPr>
              <a:t>i</a:t>
            </a:r>
            <a:r>
              <a:rPr sz="900">
                <a:solidFill>
                  <a:srgbClr val="404040"/>
                </a:solidFill>
                <a:latin typeface="Calibri"/>
                <a:cs typeface="Calibri"/>
              </a:rPr>
              <a:t>ts</a:t>
            </a:r>
            <a:r>
              <a:rPr sz="900" spc="-35">
                <a:solidFill>
                  <a:srgbClr val="404040"/>
                </a:solidFill>
                <a:latin typeface="Calibri"/>
                <a:cs typeface="Calibri"/>
              </a:rPr>
              <a:t> </a:t>
            </a:r>
            <a:r>
              <a:rPr sz="900">
                <a:solidFill>
                  <a:srgbClr val="404040"/>
                </a:solidFill>
                <a:latin typeface="Calibri"/>
                <a:cs typeface="Calibri"/>
              </a:rPr>
              <a:t>&amp;</a:t>
            </a:r>
            <a:r>
              <a:rPr sz="900" spc="-70">
                <a:solidFill>
                  <a:srgbClr val="404040"/>
                </a:solidFill>
                <a:latin typeface="Calibri"/>
                <a:cs typeface="Calibri"/>
              </a:rPr>
              <a:t> </a:t>
            </a:r>
            <a:r>
              <a:rPr sz="900" spc="-35">
                <a:solidFill>
                  <a:srgbClr val="404040"/>
                </a:solidFill>
                <a:latin typeface="Calibri"/>
                <a:cs typeface="Calibri"/>
              </a:rPr>
              <a:t>v</a:t>
            </a:r>
            <a:r>
              <a:rPr sz="900" spc="75">
                <a:solidFill>
                  <a:srgbClr val="404040"/>
                </a:solidFill>
                <a:latin typeface="Calibri"/>
                <a:cs typeface="Calibri"/>
              </a:rPr>
              <a:t>e</a:t>
            </a:r>
            <a:r>
              <a:rPr sz="900" spc="20">
                <a:solidFill>
                  <a:srgbClr val="404040"/>
                </a:solidFill>
                <a:latin typeface="Calibri"/>
                <a:cs typeface="Calibri"/>
              </a:rPr>
              <a:t>g</a:t>
            </a:r>
            <a:r>
              <a:rPr sz="900" spc="75">
                <a:solidFill>
                  <a:srgbClr val="404040"/>
                </a:solidFill>
                <a:latin typeface="Calibri"/>
                <a:cs typeface="Calibri"/>
              </a:rPr>
              <a:t>e</a:t>
            </a:r>
            <a:r>
              <a:rPr sz="900">
                <a:solidFill>
                  <a:srgbClr val="404040"/>
                </a:solidFill>
                <a:latin typeface="Calibri"/>
                <a:cs typeface="Calibri"/>
              </a:rPr>
              <a:t>t</a:t>
            </a:r>
            <a:r>
              <a:rPr sz="900" spc="10">
                <a:solidFill>
                  <a:srgbClr val="404040"/>
                </a:solidFill>
                <a:latin typeface="Calibri"/>
                <a:cs typeface="Calibri"/>
              </a:rPr>
              <a:t>a</a:t>
            </a:r>
            <a:r>
              <a:rPr sz="900" spc="-25">
                <a:solidFill>
                  <a:srgbClr val="404040"/>
                </a:solidFill>
                <a:latin typeface="Calibri"/>
                <a:cs typeface="Calibri"/>
              </a:rPr>
              <a:t>b</a:t>
            </a:r>
            <a:r>
              <a:rPr sz="900" spc="15">
                <a:solidFill>
                  <a:srgbClr val="404040"/>
                </a:solidFill>
                <a:latin typeface="Calibri"/>
                <a:cs typeface="Calibri"/>
              </a:rPr>
              <a:t>l</a:t>
            </a:r>
            <a:r>
              <a:rPr sz="900">
                <a:solidFill>
                  <a:srgbClr val="404040"/>
                </a:solidFill>
                <a:latin typeface="Calibri"/>
                <a:cs typeface="Calibri"/>
              </a:rPr>
              <a:t>es</a:t>
            </a:r>
            <a:endParaRPr sz="900">
              <a:latin typeface="Calibri"/>
              <a:cs typeface="Calibri"/>
            </a:endParaRPr>
          </a:p>
        </p:txBody>
      </p:sp>
      <p:sp>
        <p:nvSpPr>
          <p:cNvPr id="111" name="object 111"/>
          <p:cNvSpPr txBox="1"/>
          <p:nvPr/>
        </p:nvSpPr>
        <p:spPr>
          <a:xfrm>
            <a:off x="4533646" y="2824995"/>
            <a:ext cx="163830" cy="138499"/>
          </a:xfrm>
          <a:prstGeom prst="rect">
            <a:avLst/>
          </a:prstGeom>
        </p:spPr>
        <p:txBody>
          <a:bodyPr vert="horz" wrap="square" lIns="0" tIns="0" rIns="0" bIns="0" rtlCol="0">
            <a:spAutoFit/>
          </a:bodyPr>
          <a:lstStyle/>
          <a:p>
            <a:pPr marL="12700"/>
            <a:r>
              <a:rPr sz="900" spc="-10">
                <a:solidFill>
                  <a:srgbClr val="404040"/>
                </a:solidFill>
                <a:latin typeface="Calibri"/>
                <a:cs typeface="Calibri"/>
              </a:rPr>
              <a:t>5%</a:t>
            </a:r>
            <a:endParaRPr sz="900">
              <a:latin typeface="Calibri"/>
              <a:cs typeface="Calibri"/>
            </a:endParaRPr>
          </a:p>
        </p:txBody>
      </p:sp>
      <p:sp>
        <p:nvSpPr>
          <p:cNvPr id="112" name="object 112"/>
          <p:cNvSpPr txBox="1"/>
          <p:nvPr/>
        </p:nvSpPr>
        <p:spPr>
          <a:xfrm>
            <a:off x="4707002" y="2901067"/>
            <a:ext cx="663575" cy="138499"/>
          </a:xfrm>
          <a:prstGeom prst="rect">
            <a:avLst/>
          </a:prstGeom>
        </p:spPr>
        <p:txBody>
          <a:bodyPr vert="horz" wrap="square" lIns="0" tIns="0" rIns="0" bIns="0" rtlCol="0">
            <a:spAutoFit/>
          </a:bodyPr>
          <a:lstStyle/>
          <a:p>
            <a:pPr marL="12700"/>
            <a:r>
              <a:rPr sz="900" spc="35">
                <a:solidFill>
                  <a:srgbClr val="404040"/>
                </a:solidFill>
                <a:latin typeface="Calibri"/>
                <a:cs typeface="Calibri"/>
              </a:rPr>
              <a:t>R</a:t>
            </a:r>
            <a:r>
              <a:rPr sz="900" spc="50">
                <a:solidFill>
                  <a:srgbClr val="404040"/>
                </a:solidFill>
                <a:latin typeface="Calibri"/>
                <a:cs typeface="Calibri"/>
              </a:rPr>
              <a:t>oo</a:t>
            </a:r>
            <a:r>
              <a:rPr sz="900">
                <a:solidFill>
                  <a:srgbClr val="404040"/>
                </a:solidFill>
                <a:latin typeface="Calibri"/>
                <a:cs typeface="Calibri"/>
              </a:rPr>
              <a:t>t</a:t>
            </a:r>
            <a:r>
              <a:rPr sz="900" spc="95">
                <a:solidFill>
                  <a:srgbClr val="404040"/>
                </a:solidFill>
                <a:latin typeface="Calibri"/>
                <a:cs typeface="Calibri"/>
              </a:rPr>
              <a:t>s</a:t>
            </a:r>
            <a:r>
              <a:rPr sz="900" spc="25">
                <a:solidFill>
                  <a:srgbClr val="404040"/>
                </a:solidFill>
                <a:latin typeface="Calibri"/>
                <a:cs typeface="Calibri"/>
              </a:rPr>
              <a:t>/</a:t>
            </a:r>
            <a:r>
              <a:rPr sz="900">
                <a:solidFill>
                  <a:srgbClr val="404040"/>
                </a:solidFill>
                <a:latin typeface="Calibri"/>
                <a:cs typeface="Calibri"/>
              </a:rPr>
              <a:t>t</a:t>
            </a:r>
            <a:r>
              <a:rPr sz="900" spc="-25">
                <a:solidFill>
                  <a:srgbClr val="404040"/>
                </a:solidFill>
                <a:latin typeface="Calibri"/>
                <a:cs typeface="Calibri"/>
              </a:rPr>
              <a:t>ub</a:t>
            </a:r>
            <a:r>
              <a:rPr sz="900">
                <a:solidFill>
                  <a:srgbClr val="404040"/>
                </a:solidFill>
                <a:latin typeface="Calibri"/>
                <a:cs typeface="Calibri"/>
              </a:rPr>
              <a:t>e</a:t>
            </a:r>
            <a:r>
              <a:rPr sz="900" spc="-15">
                <a:solidFill>
                  <a:srgbClr val="404040"/>
                </a:solidFill>
                <a:latin typeface="Calibri"/>
                <a:cs typeface="Calibri"/>
              </a:rPr>
              <a:t>r</a:t>
            </a:r>
            <a:r>
              <a:rPr sz="900">
                <a:solidFill>
                  <a:srgbClr val="404040"/>
                </a:solidFill>
                <a:latin typeface="Calibri"/>
                <a:cs typeface="Calibri"/>
              </a:rPr>
              <a:t>s</a:t>
            </a:r>
            <a:endParaRPr sz="900">
              <a:latin typeface="Calibri"/>
              <a:cs typeface="Calibri"/>
            </a:endParaRPr>
          </a:p>
        </p:txBody>
      </p:sp>
      <p:sp>
        <p:nvSpPr>
          <p:cNvPr id="113" name="object 113"/>
          <p:cNvSpPr txBox="1"/>
          <p:nvPr/>
        </p:nvSpPr>
        <p:spPr>
          <a:xfrm>
            <a:off x="4954904" y="3044323"/>
            <a:ext cx="163830" cy="138499"/>
          </a:xfrm>
          <a:prstGeom prst="rect">
            <a:avLst/>
          </a:prstGeom>
        </p:spPr>
        <p:txBody>
          <a:bodyPr vert="horz" wrap="square" lIns="0" tIns="0" rIns="0" bIns="0" rtlCol="0">
            <a:spAutoFit/>
          </a:bodyPr>
          <a:lstStyle/>
          <a:p>
            <a:pPr marL="12700"/>
            <a:r>
              <a:rPr sz="900" spc="-10">
                <a:solidFill>
                  <a:srgbClr val="404040"/>
                </a:solidFill>
                <a:latin typeface="Calibri"/>
                <a:cs typeface="Calibri"/>
              </a:rPr>
              <a:t>1%</a:t>
            </a:r>
            <a:endParaRPr sz="900">
              <a:latin typeface="Calibri"/>
              <a:cs typeface="Calibri"/>
            </a:endParaRPr>
          </a:p>
        </p:txBody>
      </p:sp>
      <p:sp>
        <p:nvSpPr>
          <p:cNvPr id="114" name="object 114"/>
          <p:cNvSpPr txBox="1"/>
          <p:nvPr/>
        </p:nvSpPr>
        <p:spPr>
          <a:xfrm>
            <a:off x="5166741" y="2605786"/>
            <a:ext cx="711835" cy="282513"/>
          </a:xfrm>
          <a:prstGeom prst="rect">
            <a:avLst/>
          </a:prstGeom>
        </p:spPr>
        <p:txBody>
          <a:bodyPr vert="horz" wrap="square" lIns="0" tIns="0" rIns="0" bIns="0" rtlCol="0">
            <a:spAutoFit/>
          </a:bodyPr>
          <a:lstStyle/>
          <a:p>
            <a:pPr marL="279393" marR="5080" indent="-267329">
              <a:lnSpc>
                <a:spcPct val="104400"/>
              </a:lnSpc>
            </a:pPr>
            <a:r>
              <a:rPr sz="900" spc="15">
                <a:solidFill>
                  <a:srgbClr val="404040"/>
                </a:solidFill>
                <a:latin typeface="Calibri"/>
                <a:cs typeface="Calibri"/>
              </a:rPr>
              <a:t>V</a:t>
            </a:r>
            <a:r>
              <a:rPr sz="900" spc="70">
                <a:solidFill>
                  <a:srgbClr val="404040"/>
                </a:solidFill>
                <a:latin typeface="Calibri"/>
                <a:cs typeface="Calibri"/>
              </a:rPr>
              <a:t>e</a:t>
            </a:r>
            <a:r>
              <a:rPr sz="900" spc="20">
                <a:solidFill>
                  <a:srgbClr val="404040"/>
                </a:solidFill>
                <a:latin typeface="Calibri"/>
                <a:cs typeface="Calibri"/>
              </a:rPr>
              <a:t>g</a:t>
            </a:r>
            <a:r>
              <a:rPr sz="900" spc="70">
                <a:solidFill>
                  <a:srgbClr val="404040"/>
                </a:solidFill>
                <a:latin typeface="Calibri"/>
                <a:cs typeface="Calibri"/>
              </a:rPr>
              <a:t>e</a:t>
            </a:r>
            <a:r>
              <a:rPr sz="900" spc="-5">
                <a:solidFill>
                  <a:srgbClr val="404040"/>
                </a:solidFill>
                <a:latin typeface="Calibri"/>
                <a:cs typeface="Calibri"/>
              </a:rPr>
              <a:t>t</a:t>
            </a:r>
            <a:r>
              <a:rPr sz="900" spc="10">
                <a:solidFill>
                  <a:srgbClr val="404040"/>
                </a:solidFill>
                <a:latin typeface="Calibri"/>
                <a:cs typeface="Calibri"/>
              </a:rPr>
              <a:t>a</a:t>
            </a:r>
            <a:r>
              <a:rPr sz="900" spc="-25">
                <a:solidFill>
                  <a:srgbClr val="404040"/>
                </a:solidFill>
                <a:latin typeface="Calibri"/>
                <a:cs typeface="Calibri"/>
              </a:rPr>
              <a:t>b</a:t>
            </a:r>
            <a:r>
              <a:rPr sz="900" spc="20">
                <a:solidFill>
                  <a:srgbClr val="404040"/>
                </a:solidFill>
                <a:latin typeface="Calibri"/>
                <a:cs typeface="Calibri"/>
              </a:rPr>
              <a:t>l</a:t>
            </a:r>
            <a:r>
              <a:rPr sz="900" spc="-5">
                <a:solidFill>
                  <a:srgbClr val="404040"/>
                </a:solidFill>
                <a:latin typeface="Calibri"/>
                <a:cs typeface="Calibri"/>
              </a:rPr>
              <a:t>e</a:t>
            </a:r>
            <a:r>
              <a:rPr sz="900" spc="-50">
                <a:solidFill>
                  <a:srgbClr val="404040"/>
                </a:solidFill>
                <a:latin typeface="Calibri"/>
                <a:cs typeface="Calibri"/>
              </a:rPr>
              <a:t> </a:t>
            </a:r>
            <a:r>
              <a:rPr sz="900" spc="50">
                <a:solidFill>
                  <a:srgbClr val="404040"/>
                </a:solidFill>
                <a:latin typeface="Calibri"/>
                <a:cs typeface="Calibri"/>
              </a:rPr>
              <a:t>o</a:t>
            </a:r>
            <a:r>
              <a:rPr sz="900" spc="20">
                <a:solidFill>
                  <a:srgbClr val="404040"/>
                </a:solidFill>
                <a:latin typeface="Calibri"/>
                <a:cs typeface="Calibri"/>
              </a:rPr>
              <a:t>il</a:t>
            </a:r>
            <a:r>
              <a:rPr sz="900">
                <a:solidFill>
                  <a:srgbClr val="404040"/>
                </a:solidFill>
                <a:latin typeface="Calibri"/>
                <a:cs typeface="Calibri"/>
              </a:rPr>
              <a:t>s </a:t>
            </a:r>
            <a:r>
              <a:rPr sz="900" spc="-15">
                <a:solidFill>
                  <a:srgbClr val="404040"/>
                </a:solidFill>
                <a:latin typeface="Calibri"/>
                <a:cs typeface="Calibri"/>
              </a:rPr>
              <a:t>2%</a:t>
            </a:r>
            <a:endParaRPr sz="900">
              <a:latin typeface="Calibri"/>
              <a:cs typeface="Calibri"/>
            </a:endParaRPr>
          </a:p>
        </p:txBody>
      </p:sp>
      <p:sp>
        <p:nvSpPr>
          <p:cNvPr id="115" name="object 115"/>
          <p:cNvSpPr txBox="1"/>
          <p:nvPr/>
        </p:nvSpPr>
        <p:spPr>
          <a:xfrm>
            <a:off x="6194806" y="2605785"/>
            <a:ext cx="967105" cy="426527"/>
          </a:xfrm>
          <a:prstGeom prst="rect">
            <a:avLst/>
          </a:prstGeom>
        </p:spPr>
        <p:txBody>
          <a:bodyPr vert="horz" wrap="square" lIns="0" tIns="0" rIns="0" bIns="0" rtlCol="0" anchor="t">
            <a:spAutoFit/>
          </a:bodyPr>
          <a:lstStyle/>
          <a:p>
            <a:pPr marL="12383" marR="4763" algn="ctr">
              <a:lnSpc>
                <a:spcPct val="104400"/>
              </a:lnSpc>
            </a:pPr>
            <a:r>
              <a:rPr lang="en-US" sz="900" spc="95">
                <a:solidFill>
                  <a:srgbClr val="404040"/>
                </a:solidFill>
                <a:latin typeface="Calibri"/>
                <a:cs typeface="Calibri"/>
              </a:rPr>
              <a:t>Coffee, tea, s</a:t>
            </a:r>
            <a:r>
              <a:rPr lang="en-US" sz="900" spc="50">
                <a:solidFill>
                  <a:srgbClr val="404040"/>
                </a:solidFill>
                <a:latin typeface="Calibri"/>
                <a:cs typeface="Calibri"/>
              </a:rPr>
              <a:t>p</a:t>
            </a:r>
            <a:r>
              <a:rPr lang="en-US" sz="900" spc="90">
                <a:solidFill>
                  <a:srgbClr val="404040"/>
                </a:solidFill>
                <a:latin typeface="Calibri"/>
                <a:cs typeface="Calibri"/>
              </a:rPr>
              <a:t>i</a:t>
            </a:r>
            <a:r>
              <a:rPr lang="en-US" sz="900" spc="-15">
                <a:solidFill>
                  <a:srgbClr val="404040"/>
                </a:solidFill>
                <a:latin typeface="Calibri"/>
                <a:cs typeface="Calibri"/>
              </a:rPr>
              <a:t>c</a:t>
            </a:r>
            <a:r>
              <a:rPr lang="en-US" sz="900" spc="-5">
                <a:solidFill>
                  <a:srgbClr val="404040"/>
                </a:solidFill>
                <a:latin typeface="Calibri"/>
                <a:cs typeface="Calibri"/>
              </a:rPr>
              <a:t>es</a:t>
            </a:r>
            <a:endParaRPr lang="en-US" sz="900">
              <a:latin typeface="Calibri"/>
              <a:cs typeface="Calibri"/>
            </a:endParaRPr>
          </a:p>
          <a:p>
            <a:pPr algn="ctr">
              <a:spcBef>
                <a:spcPts val="45"/>
              </a:spcBef>
            </a:pPr>
            <a:r>
              <a:rPr sz="900" spc="-10">
                <a:solidFill>
                  <a:srgbClr val="404040"/>
                </a:solidFill>
                <a:latin typeface="Calibri"/>
                <a:cs typeface="Calibri"/>
              </a:rPr>
              <a:t>5%</a:t>
            </a:r>
            <a:endParaRPr sz="900">
              <a:latin typeface="Calibri"/>
              <a:cs typeface="Calibri"/>
            </a:endParaRPr>
          </a:p>
        </p:txBody>
      </p:sp>
      <p:sp>
        <p:nvSpPr>
          <p:cNvPr id="117" name="TextBox 116">
            <a:extLst>
              <a:ext uri="{FF2B5EF4-FFF2-40B4-BE49-F238E27FC236}">
                <a16:creationId xmlns:a16="http://schemas.microsoft.com/office/drawing/2014/main" id="{E13FDEB9-1124-85D2-C553-A6120721DB57}"/>
              </a:ext>
            </a:extLst>
          </p:cNvPr>
          <p:cNvSpPr txBox="1"/>
          <p:nvPr/>
        </p:nvSpPr>
        <p:spPr>
          <a:xfrm>
            <a:off x="1658366" y="2142493"/>
            <a:ext cx="1475995" cy="300082"/>
          </a:xfrm>
          <a:prstGeom prst="rect">
            <a:avLst/>
          </a:prstGeom>
          <a:noFill/>
        </p:spPr>
        <p:txBody>
          <a:bodyPr wrap="square" rtlCol="0">
            <a:spAutoFit/>
          </a:bodyPr>
          <a:lstStyle/>
          <a:p>
            <a:r>
              <a:rPr lang="en-US" sz="1350"/>
              <a:t>2,584 tons</a:t>
            </a:r>
          </a:p>
        </p:txBody>
      </p:sp>
    </p:spTree>
    <p:extLst>
      <p:ext uri="{BB962C8B-B14F-4D97-AF65-F5344CB8AC3E}">
        <p14:creationId xmlns:p14="http://schemas.microsoft.com/office/powerpoint/2010/main" val="254904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533400" y="228600"/>
            <a:ext cx="7360674" cy="990600"/>
          </a:xfrm>
        </p:spPr>
        <p:txBody>
          <a:bodyPr>
            <a:noAutofit/>
          </a:bodyPr>
          <a:lstStyle/>
          <a:p>
            <a:pPr algn="l"/>
            <a:r>
              <a:rPr lang="en-US" sz="2800" dirty="0">
                <a:solidFill>
                  <a:schemeClr val="tx1">
                    <a:lumMod val="75000"/>
                    <a:lumOff val="25000"/>
                  </a:schemeClr>
                </a:solidFill>
              </a:rPr>
              <a:t>Best practices for reducing emissions</a:t>
            </a:r>
          </a:p>
        </p:txBody>
      </p:sp>
      <p:sp>
        <p:nvSpPr>
          <p:cNvPr id="5" name="Rectangle 8"/>
          <p:cNvSpPr>
            <a:spLocks/>
          </p:cNvSpPr>
          <p:nvPr/>
        </p:nvSpPr>
        <p:spPr bwMode="auto">
          <a:xfrm>
            <a:off x="-18846" y="1629695"/>
            <a:ext cx="8708694" cy="4343400"/>
          </a:xfrm>
          <a:prstGeom prst="rect">
            <a:avLst/>
          </a:prstGeom>
          <a:noFill/>
          <a:ln w="9525">
            <a:noFill/>
            <a:miter lim="800000"/>
            <a:headEnd/>
            <a:tailEnd/>
          </a:ln>
        </p:spPr>
        <p:txBody>
          <a:bodyPr/>
          <a:lstStyle/>
          <a:p>
            <a:pPr marL="800100" lvl="1" indent="-342900">
              <a:lnSpc>
                <a:spcPct val="120000"/>
              </a:lnSpc>
              <a:spcBef>
                <a:spcPts val="600"/>
              </a:spcBef>
              <a:buFont typeface="Arial" panose="020B0604020202020204" pitchFamily="34" charset="0"/>
              <a:buChar char="•"/>
            </a:pPr>
            <a:r>
              <a:rPr lang="en-US" dirty="0">
                <a:latin typeface="+mj-lt"/>
              </a:rPr>
              <a:t>Require vendors to report food purchasing data annually to DOEE</a:t>
            </a:r>
          </a:p>
          <a:p>
            <a:pPr marL="800100" lvl="1" indent="-342900">
              <a:lnSpc>
                <a:spcPct val="120000"/>
              </a:lnSpc>
              <a:spcBef>
                <a:spcPts val="600"/>
              </a:spcBef>
              <a:buFont typeface="Arial" panose="020B0604020202020204" pitchFamily="34" charset="0"/>
              <a:buChar char="•"/>
            </a:pPr>
            <a:r>
              <a:rPr lang="en-US" dirty="0">
                <a:latin typeface="+mj-lt"/>
              </a:rPr>
              <a:t>Reduce red and processed meat and increase offerings of plant-based foods</a:t>
            </a:r>
          </a:p>
          <a:p>
            <a:pPr marL="1257300" lvl="2" indent="-342900">
              <a:lnSpc>
                <a:spcPct val="120000"/>
              </a:lnSpc>
              <a:spcBef>
                <a:spcPts val="600"/>
              </a:spcBef>
              <a:buFont typeface="Arial" panose="020B0604020202020204" pitchFamily="34" charset="0"/>
              <a:buChar char="•"/>
            </a:pPr>
            <a:r>
              <a:rPr lang="en-US" dirty="0">
                <a:latin typeface="+mj-lt"/>
              </a:rPr>
              <a:t>No more than 2 servings/week of red meat</a:t>
            </a:r>
          </a:p>
          <a:p>
            <a:pPr marL="1257300" lvl="2" indent="-342900">
              <a:lnSpc>
                <a:spcPct val="120000"/>
              </a:lnSpc>
              <a:spcBef>
                <a:spcPts val="600"/>
              </a:spcBef>
              <a:buFont typeface="Arial" panose="020B0604020202020204" pitchFamily="34" charset="0"/>
              <a:buChar char="•"/>
            </a:pPr>
            <a:r>
              <a:rPr lang="en-US" dirty="0">
                <a:latin typeface="+mj-lt"/>
              </a:rPr>
              <a:t>No more than 1 serving/week per meal type of processed meat</a:t>
            </a:r>
          </a:p>
          <a:p>
            <a:pPr marL="1257300" lvl="2" indent="-342900">
              <a:lnSpc>
                <a:spcPct val="120000"/>
              </a:lnSpc>
              <a:spcBef>
                <a:spcPts val="600"/>
              </a:spcBef>
              <a:buFont typeface="Arial" panose="020B0604020202020204" pitchFamily="34" charset="0"/>
              <a:buChar char="•"/>
            </a:pPr>
            <a:r>
              <a:rPr lang="en-US" dirty="0">
                <a:latin typeface="+mj-lt"/>
              </a:rPr>
              <a:t>All meals must include at least one plant-based option</a:t>
            </a:r>
          </a:p>
        </p:txBody>
      </p:sp>
      <p:cxnSp>
        <p:nvCxnSpPr>
          <p:cNvPr id="6" name="Straight Connector 5"/>
          <p:cNvCxnSpPr/>
          <p:nvPr/>
        </p:nvCxnSpPr>
        <p:spPr>
          <a:xfrm>
            <a:off x="609600" y="1066800"/>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Tree>
    <p:extLst>
      <p:ext uri="{BB962C8B-B14F-4D97-AF65-F5344CB8AC3E}">
        <p14:creationId xmlns:p14="http://schemas.microsoft.com/office/powerpoint/2010/main" val="10439032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74426E-6AD0-4BEA-9C4B-DD1EE311E96C}"/>
              </a:ext>
            </a:extLst>
          </p:cNvPr>
          <p:cNvSpPr>
            <a:spLocks noGrp="1"/>
          </p:cNvSpPr>
          <p:nvPr>
            <p:ph type="sldNum" sz="quarter" idx="15"/>
          </p:nvPr>
        </p:nvSpPr>
        <p:spPr/>
        <p:txBody>
          <a:bodyPr/>
          <a:lstStyle/>
          <a:p>
            <a:fld id="{7F4E9268-1612-8141-A5F6-8C1073305412}" type="slidenum">
              <a:rPr lang="en-US" smtClean="0"/>
              <a:pPr/>
              <a:t>6</a:t>
            </a:fld>
            <a:endParaRPr lang="en-US" dirty="0">
              <a:latin typeface="Calibri Light" panose="020F0302020204030204" pitchFamily="34" charset="0"/>
              <a:cs typeface="Calibri Light" panose="020F0302020204030204" pitchFamily="34" charset="0"/>
            </a:endParaRPr>
          </a:p>
        </p:txBody>
      </p:sp>
      <p:sp>
        <p:nvSpPr>
          <p:cNvPr id="4" name="Text Placeholder 3">
            <a:extLst>
              <a:ext uri="{FF2B5EF4-FFF2-40B4-BE49-F238E27FC236}">
                <a16:creationId xmlns:a16="http://schemas.microsoft.com/office/drawing/2014/main" id="{AE80855E-D17F-4C22-B322-B0E38AA90BFD}"/>
              </a:ext>
            </a:extLst>
          </p:cNvPr>
          <p:cNvSpPr>
            <a:spLocks noGrp="1"/>
          </p:cNvSpPr>
          <p:nvPr>
            <p:ph type="body" sz="quarter" idx="10"/>
          </p:nvPr>
        </p:nvSpPr>
        <p:spPr>
          <a:xfrm>
            <a:off x="1013059" y="284880"/>
            <a:ext cx="7608250" cy="767586"/>
          </a:xfrm>
        </p:spPr>
        <p:txBody>
          <a:bodyPr vert="horz" lIns="68580" tIns="34290" rIns="68580" bIns="34290" rtlCol="0" anchor="t">
            <a:normAutofit/>
          </a:bodyPr>
          <a:lstStyle/>
          <a:p>
            <a:pPr marL="5715" indent="-5715"/>
            <a:r>
              <a:rPr lang="en-US" dirty="0"/>
              <a:t>Unhealthy Diet Contributes to Many of the Leading Causes of Death in DC</a:t>
            </a:r>
          </a:p>
        </p:txBody>
      </p:sp>
      <p:sp>
        <p:nvSpPr>
          <p:cNvPr id="6" name="Footer Placeholder 5">
            <a:extLst>
              <a:ext uri="{FF2B5EF4-FFF2-40B4-BE49-F238E27FC236}">
                <a16:creationId xmlns:a16="http://schemas.microsoft.com/office/drawing/2014/main" id="{4CCAA973-86FC-44E9-ABBA-B103C7247479}"/>
              </a:ext>
            </a:extLst>
          </p:cNvPr>
          <p:cNvSpPr>
            <a:spLocks noGrp="1"/>
          </p:cNvSpPr>
          <p:nvPr>
            <p:ph type="ftr" sz="quarter" idx="14"/>
          </p:nvPr>
        </p:nvSpPr>
        <p:spPr/>
        <p:txBody>
          <a:bodyPr/>
          <a:lstStyle/>
          <a:p>
            <a:r>
              <a:rPr lang="en-US" dirty="0"/>
              <a:t>Copyright 2021 DC Health | Government of the District of Columbia</a:t>
            </a:r>
            <a:endParaRPr lang="en-US" dirty="0">
              <a:latin typeface="Calibri Light" panose="020F0302020204030204" pitchFamily="34" charset="0"/>
              <a:cs typeface="Calibri Light" panose="020F0302020204030204" pitchFamily="34" charset="0"/>
            </a:endParaRPr>
          </a:p>
        </p:txBody>
      </p:sp>
      <p:graphicFrame>
        <p:nvGraphicFramePr>
          <p:cNvPr id="7" name="Chart 6">
            <a:extLst>
              <a:ext uri="{FF2B5EF4-FFF2-40B4-BE49-F238E27FC236}">
                <a16:creationId xmlns:a16="http://schemas.microsoft.com/office/drawing/2014/main" id="{427072E2-A349-45D3-A40A-1822EA59AA92}"/>
              </a:ext>
            </a:extLst>
          </p:cNvPr>
          <p:cNvGraphicFramePr>
            <a:graphicFrameLocks/>
          </p:cNvGraphicFramePr>
          <p:nvPr>
            <p:extLst>
              <p:ext uri="{D42A27DB-BD31-4B8C-83A1-F6EECF244321}">
                <p14:modId xmlns:p14="http://schemas.microsoft.com/office/powerpoint/2010/main" val="984729622"/>
              </p:ext>
            </p:extLst>
          </p:nvPr>
        </p:nvGraphicFramePr>
        <p:xfrm>
          <a:off x="1685923" y="1616726"/>
          <a:ext cx="6935385" cy="431613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83DBA696-0619-4BB5-8FAC-EC0BFCE9C7BF}"/>
              </a:ext>
            </a:extLst>
          </p:cNvPr>
          <p:cNvSpPr txBox="1"/>
          <p:nvPr/>
        </p:nvSpPr>
        <p:spPr>
          <a:xfrm>
            <a:off x="6019800" y="6054977"/>
            <a:ext cx="2007524" cy="219291"/>
          </a:xfrm>
          <a:prstGeom prst="rect">
            <a:avLst/>
          </a:prstGeom>
          <a:noFill/>
        </p:spPr>
        <p:txBody>
          <a:bodyPr wrap="square" rtlCol="0">
            <a:spAutoFit/>
          </a:bodyPr>
          <a:lstStyle/>
          <a:p>
            <a:r>
              <a:rPr lang="en-US" sz="825" dirty="0"/>
              <a:t>Source: CDC WONDER</a:t>
            </a:r>
          </a:p>
        </p:txBody>
      </p:sp>
      <p:sp>
        <p:nvSpPr>
          <p:cNvPr id="8" name="Text Placeholder 4">
            <a:extLst>
              <a:ext uri="{FF2B5EF4-FFF2-40B4-BE49-F238E27FC236}">
                <a16:creationId xmlns:a16="http://schemas.microsoft.com/office/drawing/2014/main" id="{04280EA8-D709-4DE7-6615-C579A4D216B9}"/>
              </a:ext>
            </a:extLst>
          </p:cNvPr>
          <p:cNvSpPr>
            <a:spLocks noGrp="1"/>
          </p:cNvSpPr>
          <p:nvPr>
            <p:ph type="body" sz="quarter" idx="11"/>
          </p:nvPr>
        </p:nvSpPr>
        <p:spPr>
          <a:xfrm>
            <a:off x="1004094" y="1122522"/>
            <a:ext cx="7135811" cy="393467"/>
          </a:xfrm>
        </p:spPr>
        <p:txBody>
          <a:bodyPr>
            <a:normAutofit/>
          </a:bodyPr>
          <a:lstStyle/>
          <a:p>
            <a:r>
              <a:rPr lang="en-US" sz="2000" dirty="0"/>
              <a:t>Leading Causes of Death, District of Columbia, 2020</a:t>
            </a:r>
          </a:p>
        </p:txBody>
      </p:sp>
      <p:cxnSp>
        <p:nvCxnSpPr>
          <p:cNvPr id="9" name="Straight Arrow Connector 8">
            <a:extLst>
              <a:ext uri="{FF2B5EF4-FFF2-40B4-BE49-F238E27FC236}">
                <a16:creationId xmlns:a16="http://schemas.microsoft.com/office/drawing/2014/main" id="{74087BDD-0E00-EA61-D0BB-CBB2F2EA2353}"/>
              </a:ext>
            </a:extLst>
          </p:cNvPr>
          <p:cNvCxnSpPr>
            <a:cxnSpLocks/>
          </p:cNvCxnSpPr>
          <p:nvPr/>
        </p:nvCxnSpPr>
        <p:spPr>
          <a:xfrm>
            <a:off x="1371600" y="1905000"/>
            <a:ext cx="1232205" cy="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9728A783-A056-7C16-77F0-730E2F0C4F00}"/>
              </a:ext>
            </a:extLst>
          </p:cNvPr>
          <p:cNvCxnSpPr>
            <a:cxnSpLocks/>
          </p:cNvCxnSpPr>
          <p:nvPr/>
        </p:nvCxnSpPr>
        <p:spPr>
          <a:xfrm>
            <a:off x="1987702" y="2209800"/>
            <a:ext cx="1232205" cy="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20EAB6C-39AD-6123-C7EA-60F2CCAD6F6F}"/>
              </a:ext>
            </a:extLst>
          </p:cNvPr>
          <p:cNvCxnSpPr>
            <a:cxnSpLocks/>
          </p:cNvCxnSpPr>
          <p:nvPr/>
        </p:nvCxnSpPr>
        <p:spPr>
          <a:xfrm>
            <a:off x="1747205" y="3886200"/>
            <a:ext cx="1232205" cy="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A7B206-C7C5-A72B-9407-E919479939F8}"/>
              </a:ext>
            </a:extLst>
          </p:cNvPr>
          <p:cNvCxnSpPr>
            <a:cxnSpLocks/>
          </p:cNvCxnSpPr>
          <p:nvPr/>
        </p:nvCxnSpPr>
        <p:spPr>
          <a:xfrm>
            <a:off x="1066800" y="4495800"/>
            <a:ext cx="787706" cy="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DA682D3-9121-F300-5297-F27573AEAB86}"/>
              </a:ext>
            </a:extLst>
          </p:cNvPr>
          <p:cNvCxnSpPr>
            <a:cxnSpLocks/>
          </p:cNvCxnSpPr>
          <p:nvPr/>
        </p:nvCxnSpPr>
        <p:spPr>
          <a:xfrm>
            <a:off x="1987701" y="3200400"/>
            <a:ext cx="1232205" cy="0"/>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00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533400" y="228600"/>
            <a:ext cx="7360674" cy="990600"/>
          </a:xfrm>
        </p:spPr>
        <p:txBody>
          <a:bodyPr>
            <a:noAutofit/>
          </a:bodyPr>
          <a:lstStyle/>
          <a:p>
            <a:pPr algn="l"/>
            <a:r>
              <a:rPr lang="en-US" sz="2800" dirty="0">
                <a:solidFill>
                  <a:schemeClr val="tx1">
                    <a:lumMod val="75000"/>
                    <a:lumOff val="25000"/>
                  </a:schemeClr>
                </a:solidFill>
              </a:rPr>
              <a:t>Challenges</a:t>
            </a:r>
          </a:p>
        </p:txBody>
      </p:sp>
      <p:cxnSp>
        <p:nvCxnSpPr>
          <p:cNvPr id="6" name="Straight Connector 5"/>
          <p:cNvCxnSpPr/>
          <p:nvPr/>
        </p:nvCxnSpPr>
        <p:spPr>
          <a:xfrm>
            <a:off x="609600" y="1066800"/>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2" name="Rectangle 8">
            <a:extLst>
              <a:ext uri="{FF2B5EF4-FFF2-40B4-BE49-F238E27FC236}">
                <a16:creationId xmlns:a16="http://schemas.microsoft.com/office/drawing/2014/main" id="{C2892843-E949-A525-699F-D866C422488E}"/>
              </a:ext>
            </a:extLst>
          </p:cNvPr>
          <p:cNvSpPr>
            <a:spLocks/>
          </p:cNvSpPr>
          <p:nvPr/>
        </p:nvSpPr>
        <p:spPr bwMode="auto">
          <a:xfrm>
            <a:off x="0" y="1596809"/>
            <a:ext cx="4049547" cy="4343400"/>
          </a:xfrm>
          <a:prstGeom prst="rect">
            <a:avLst/>
          </a:prstGeom>
          <a:noFill/>
          <a:ln w="9525">
            <a:noFill/>
            <a:miter lim="800000"/>
            <a:headEnd/>
            <a:tailEnd/>
          </a:ln>
        </p:spPr>
        <p:txBody>
          <a:bodyPr/>
          <a:lstStyle/>
          <a:p>
            <a:pPr lvl="1">
              <a:lnSpc>
                <a:spcPct val="120000"/>
              </a:lnSpc>
              <a:spcBef>
                <a:spcPts val="600"/>
              </a:spcBef>
            </a:pPr>
            <a:endParaRPr lang="en-US" b="1" dirty="0">
              <a:latin typeface="+mj-lt"/>
            </a:endParaRPr>
          </a:p>
          <a:p>
            <a:pPr marL="742950" lvl="1" indent="-285750">
              <a:lnSpc>
                <a:spcPct val="120000"/>
              </a:lnSpc>
              <a:spcBef>
                <a:spcPts val="600"/>
              </a:spcBef>
              <a:buFont typeface="Arial" panose="020B0604020202020204" pitchFamily="34" charset="0"/>
              <a:buChar char="•"/>
            </a:pPr>
            <a:r>
              <a:rPr lang="en-US" dirty="0">
                <a:latin typeface="+mj-lt"/>
              </a:rPr>
              <a:t>Lack of complete 2021 food procurement data</a:t>
            </a:r>
          </a:p>
          <a:p>
            <a:pPr marL="742950" lvl="1" indent="-285750">
              <a:lnSpc>
                <a:spcPct val="120000"/>
              </a:lnSpc>
              <a:spcBef>
                <a:spcPts val="600"/>
              </a:spcBef>
              <a:buFont typeface="Arial" panose="020B0604020202020204" pitchFamily="34" charset="0"/>
              <a:buChar char="•"/>
            </a:pPr>
            <a:r>
              <a:rPr lang="en-US" dirty="0">
                <a:latin typeface="+mj-lt"/>
              </a:rPr>
              <a:t>Complex procurement process/regulation landscape</a:t>
            </a:r>
          </a:p>
          <a:p>
            <a:pPr marL="742950" lvl="1" indent="-285750">
              <a:lnSpc>
                <a:spcPct val="120000"/>
              </a:lnSpc>
              <a:spcBef>
                <a:spcPts val="600"/>
              </a:spcBef>
              <a:buFont typeface="Arial" panose="020B0604020202020204" pitchFamily="34" charset="0"/>
              <a:buChar char="•"/>
            </a:pPr>
            <a:r>
              <a:rPr lang="en-US" dirty="0">
                <a:latin typeface="+mj-lt"/>
              </a:rPr>
              <a:t>Acceptability of plant-based offerings</a:t>
            </a:r>
          </a:p>
        </p:txBody>
      </p:sp>
      <p:pic>
        <p:nvPicPr>
          <p:cNvPr id="3" name="Picture 2" descr="A group of people standing around a counter with food on it&#10;&#10;Description automatically generated with low confidence">
            <a:extLst>
              <a:ext uri="{FF2B5EF4-FFF2-40B4-BE49-F238E27FC236}">
                <a16:creationId xmlns:a16="http://schemas.microsoft.com/office/drawing/2014/main" id="{B7EAEE8A-98A3-2F82-E891-218CD36204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9156" y="1701364"/>
            <a:ext cx="4210909" cy="3365920"/>
          </a:xfrm>
          <a:prstGeom prst="rect">
            <a:avLst/>
          </a:prstGeom>
        </p:spPr>
      </p:pic>
    </p:spTree>
    <p:extLst>
      <p:ext uri="{BB962C8B-B14F-4D97-AF65-F5344CB8AC3E}">
        <p14:creationId xmlns:p14="http://schemas.microsoft.com/office/powerpoint/2010/main" val="2168440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533400" y="228600"/>
            <a:ext cx="7360674" cy="990600"/>
          </a:xfrm>
        </p:spPr>
        <p:txBody>
          <a:bodyPr>
            <a:noAutofit/>
          </a:bodyPr>
          <a:lstStyle/>
          <a:p>
            <a:pPr algn="l"/>
            <a:r>
              <a:rPr lang="en-US" sz="2800" dirty="0">
                <a:solidFill>
                  <a:schemeClr val="tx1">
                    <a:lumMod val="75000"/>
                    <a:lumOff val="25000"/>
                  </a:schemeClr>
                </a:solidFill>
              </a:rPr>
              <a:t>Successes</a:t>
            </a:r>
          </a:p>
        </p:txBody>
      </p:sp>
      <p:sp>
        <p:nvSpPr>
          <p:cNvPr id="5" name="Rectangle 8"/>
          <p:cNvSpPr>
            <a:spLocks/>
          </p:cNvSpPr>
          <p:nvPr/>
        </p:nvSpPr>
        <p:spPr bwMode="auto">
          <a:xfrm>
            <a:off x="164190" y="1554001"/>
            <a:ext cx="4049547" cy="4343400"/>
          </a:xfrm>
          <a:prstGeom prst="rect">
            <a:avLst/>
          </a:prstGeom>
          <a:noFill/>
          <a:ln w="9525">
            <a:noFill/>
            <a:miter lim="800000"/>
            <a:headEnd/>
            <a:tailEnd/>
          </a:ln>
        </p:spPr>
        <p:txBody>
          <a:bodyPr/>
          <a:lstStyle/>
          <a:p>
            <a:pPr lvl="1">
              <a:lnSpc>
                <a:spcPct val="120000"/>
              </a:lnSpc>
              <a:spcBef>
                <a:spcPts val="600"/>
              </a:spcBef>
            </a:pPr>
            <a:endParaRPr lang="en-US" b="1" dirty="0">
              <a:latin typeface="+mj-lt"/>
            </a:endParaRPr>
          </a:p>
          <a:p>
            <a:pPr marL="742950" lvl="1" indent="-285750">
              <a:lnSpc>
                <a:spcPct val="120000"/>
              </a:lnSpc>
              <a:spcBef>
                <a:spcPts val="600"/>
              </a:spcBef>
              <a:buFont typeface="Arial" panose="020B0604020202020204" pitchFamily="34" charset="0"/>
              <a:buChar char="•"/>
            </a:pPr>
            <a:r>
              <a:rPr lang="en-US" dirty="0">
                <a:latin typeface="+mj-lt"/>
              </a:rPr>
              <a:t>Baseline emissions assessment</a:t>
            </a:r>
          </a:p>
          <a:p>
            <a:pPr marL="742950" lvl="1" indent="-285750">
              <a:lnSpc>
                <a:spcPct val="120000"/>
              </a:lnSpc>
              <a:spcBef>
                <a:spcPts val="600"/>
              </a:spcBef>
              <a:buFont typeface="Arial" panose="020B0604020202020204" pitchFamily="34" charset="0"/>
              <a:buChar char="•"/>
            </a:pPr>
            <a:r>
              <a:rPr lang="en-US" dirty="0">
                <a:latin typeface="+mj-lt"/>
              </a:rPr>
              <a:t>Dissemination of Green Food contract guidelines</a:t>
            </a:r>
          </a:p>
          <a:p>
            <a:pPr marL="742950" lvl="1" indent="-285750">
              <a:lnSpc>
                <a:spcPct val="120000"/>
              </a:lnSpc>
              <a:spcBef>
                <a:spcPts val="600"/>
              </a:spcBef>
              <a:buFont typeface="Arial" panose="020B0604020202020204" pitchFamily="34" charset="0"/>
              <a:buChar char="•"/>
            </a:pPr>
            <a:r>
              <a:rPr lang="en-US" dirty="0">
                <a:latin typeface="+mj-lt"/>
              </a:rPr>
              <a:t>Partnership with DC Health</a:t>
            </a:r>
          </a:p>
          <a:p>
            <a:pPr marL="742950" lvl="1" indent="-285750">
              <a:lnSpc>
                <a:spcPct val="120000"/>
              </a:lnSpc>
              <a:spcBef>
                <a:spcPts val="600"/>
              </a:spcBef>
              <a:buFont typeface="Arial" panose="020B0604020202020204" pitchFamily="34" charset="0"/>
              <a:buChar char="•"/>
            </a:pPr>
            <a:r>
              <a:rPr lang="en-US" dirty="0">
                <a:latin typeface="+mj-lt"/>
              </a:rPr>
              <a:t>Briefing for agencies and food vendors with WRI</a:t>
            </a:r>
          </a:p>
          <a:p>
            <a:pPr marL="742950" lvl="1" indent="-285750">
              <a:lnSpc>
                <a:spcPct val="120000"/>
              </a:lnSpc>
              <a:spcBef>
                <a:spcPts val="600"/>
              </a:spcBef>
              <a:buFont typeface="Arial" panose="020B0604020202020204" pitchFamily="34" charset="0"/>
              <a:buChar char="•"/>
            </a:pPr>
            <a:r>
              <a:rPr lang="en-US" dirty="0">
                <a:latin typeface="+mj-lt"/>
              </a:rPr>
              <a:t>Publication of first </a:t>
            </a:r>
            <a:r>
              <a:rPr lang="en-US" dirty="0">
                <a:latin typeface="+mj-lt"/>
                <a:hlinkClick r:id="rId3"/>
              </a:rPr>
              <a:t>Green Food report</a:t>
            </a:r>
            <a:endParaRPr lang="en-US" dirty="0">
              <a:latin typeface="+mj-lt"/>
            </a:endParaRPr>
          </a:p>
        </p:txBody>
      </p:sp>
      <p:cxnSp>
        <p:nvCxnSpPr>
          <p:cNvPr id="6" name="Straight Connector 5"/>
          <p:cNvCxnSpPr/>
          <p:nvPr/>
        </p:nvCxnSpPr>
        <p:spPr>
          <a:xfrm>
            <a:off x="609600" y="1066800"/>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pic>
        <p:nvPicPr>
          <p:cNvPr id="10" name="Picture 9" descr="A close-up of food&#10;&#10;Description automatically generated">
            <a:extLst>
              <a:ext uri="{FF2B5EF4-FFF2-40B4-BE49-F238E27FC236}">
                <a16:creationId xmlns:a16="http://schemas.microsoft.com/office/drawing/2014/main" id="{FF2F8588-FF42-1F1C-C1D8-4F0A7EC2FF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5183" y="1355514"/>
            <a:ext cx="3663017" cy="4740375"/>
          </a:xfrm>
          <a:prstGeom prst="rect">
            <a:avLst/>
          </a:prstGeom>
        </p:spPr>
      </p:pic>
    </p:spTree>
    <p:extLst>
      <p:ext uri="{BB962C8B-B14F-4D97-AF65-F5344CB8AC3E}">
        <p14:creationId xmlns:p14="http://schemas.microsoft.com/office/powerpoint/2010/main" val="10860094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533400" y="228600"/>
            <a:ext cx="7360674" cy="990600"/>
          </a:xfrm>
        </p:spPr>
        <p:txBody>
          <a:bodyPr>
            <a:noAutofit/>
          </a:bodyPr>
          <a:lstStyle/>
          <a:p>
            <a:pPr algn="l"/>
            <a:r>
              <a:rPr lang="en-US" sz="2800" dirty="0">
                <a:solidFill>
                  <a:schemeClr val="tx1">
                    <a:lumMod val="75000"/>
                    <a:lumOff val="25000"/>
                  </a:schemeClr>
                </a:solidFill>
              </a:rPr>
              <a:t>Q&amp;A</a:t>
            </a:r>
          </a:p>
        </p:txBody>
      </p:sp>
      <p:sp>
        <p:nvSpPr>
          <p:cNvPr id="5" name="Rectangle 8"/>
          <p:cNvSpPr>
            <a:spLocks/>
          </p:cNvSpPr>
          <p:nvPr/>
        </p:nvSpPr>
        <p:spPr bwMode="auto">
          <a:xfrm>
            <a:off x="65253" y="1463041"/>
            <a:ext cx="8708694" cy="4343400"/>
          </a:xfrm>
          <a:prstGeom prst="rect">
            <a:avLst/>
          </a:prstGeom>
          <a:noFill/>
          <a:ln w="9525">
            <a:noFill/>
            <a:miter lim="800000"/>
            <a:headEnd/>
            <a:tailEnd/>
          </a:ln>
        </p:spPr>
        <p:txBody>
          <a:bodyPr/>
          <a:lstStyle/>
          <a:p>
            <a:pPr marL="800100" lvl="1" indent="-342900">
              <a:lnSpc>
                <a:spcPct val="120000"/>
              </a:lnSpc>
              <a:spcBef>
                <a:spcPts val="600"/>
              </a:spcBef>
              <a:buFont typeface="Arial" panose="020B0604020202020204" pitchFamily="34" charset="0"/>
              <a:buChar char="•"/>
            </a:pPr>
            <a:endParaRPr lang="en-US" dirty="0">
              <a:latin typeface="+mj-lt"/>
            </a:endParaRPr>
          </a:p>
        </p:txBody>
      </p:sp>
      <p:cxnSp>
        <p:nvCxnSpPr>
          <p:cNvPr id="6" name="Straight Connector 5"/>
          <p:cNvCxnSpPr/>
          <p:nvPr/>
        </p:nvCxnSpPr>
        <p:spPr>
          <a:xfrm>
            <a:off x="609600" y="1066800"/>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pic>
        <p:nvPicPr>
          <p:cNvPr id="3" name="Picture 2" descr="Many hands reaching up to the sky&#10;&#10;Description automatically generated">
            <a:extLst>
              <a:ext uri="{FF2B5EF4-FFF2-40B4-BE49-F238E27FC236}">
                <a16:creationId xmlns:a16="http://schemas.microsoft.com/office/drawing/2014/main" id="{72870571-F0E7-40EA-849C-3FA30A7931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8291" y="2809837"/>
            <a:ext cx="6007418" cy="3507981"/>
          </a:xfrm>
          <a:prstGeom prst="rect">
            <a:avLst/>
          </a:prstGeom>
        </p:spPr>
      </p:pic>
    </p:spTree>
    <p:extLst>
      <p:ext uri="{BB962C8B-B14F-4D97-AF65-F5344CB8AC3E}">
        <p14:creationId xmlns:p14="http://schemas.microsoft.com/office/powerpoint/2010/main" val="6706184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SIMPLE-TEMPLATE-4-3">
  <a:themeElements>
    <a:clrScheme name="DOEE Template 1">
      <a:dk1>
        <a:srgbClr val="262626"/>
      </a:dk1>
      <a:lt1>
        <a:sysClr val="window" lastClr="FFFFFF"/>
      </a:lt1>
      <a:dk2>
        <a:srgbClr val="3F3F3F"/>
      </a:dk2>
      <a:lt2>
        <a:srgbClr val="EEECE1"/>
      </a:lt2>
      <a:accent1>
        <a:srgbClr val="248C43"/>
      </a:accent1>
      <a:accent2>
        <a:srgbClr val="225B8B"/>
      </a:accent2>
      <a:accent3>
        <a:srgbClr val="BFEF25"/>
      </a:accent3>
      <a:accent4>
        <a:srgbClr val="1689CA"/>
      </a:accent4>
      <a:accent5>
        <a:srgbClr val="4BACC6"/>
      </a:accent5>
      <a:accent6>
        <a:srgbClr val="574370"/>
      </a:accent6>
      <a:hlink>
        <a:srgbClr val="7F7F7F"/>
      </a:hlink>
      <a:folHlink>
        <a:srgbClr val="B2A2C7"/>
      </a:folHlink>
    </a:clrScheme>
    <a:fontScheme name="DOEE">
      <a:majorFont>
        <a:latin typeface="Century Gothic"/>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SIMPLE-TEMPLATE-4-3</Template>
  <TotalTime>45193</TotalTime>
  <Words>892</Words>
  <Application>Microsoft Office PowerPoint</Application>
  <PresentationFormat>On-screen Show (4:3)</PresentationFormat>
  <Paragraphs>123</Paragraphs>
  <Slides>10</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Calibri Light</vt:lpstr>
      <vt:lpstr>Century Gothic</vt:lpstr>
      <vt:lpstr>Courier New</vt:lpstr>
      <vt:lpstr>Monaco</vt:lpstr>
      <vt:lpstr>Trebuchet MS</vt:lpstr>
      <vt:lpstr>SIMPLE-TEMPLATE-4-3</vt:lpstr>
      <vt:lpstr>Office Theme</vt:lpstr>
      <vt:lpstr>GREEN FOOD  PURCHASING PROGRAM </vt:lpstr>
      <vt:lpstr>What is the Green Food Purchasing Program?</vt:lpstr>
      <vt:lpstr>Tracking Food-Related Emissions</vt:lpstr>
      <vt:lpstr>Washington D.C.: total food-related GHG emissions (2021 baseline)</vt:lpstr>
      <vt:lpstr>Best practices for reducing emissions</vt:lpstr>
      <vt:lpstr>PowerPoint Presentation</vt:lpstr>
      <vt:lpstr>Challenges</vt:lpstr>
      <vt:lpstr>Successes</vt:lpstr>
      <vt:lpstr>Q&amp;A</vt:lpstr>
      <vt:lpstr>Thank you!</vt:lpstr>
    </vt:vector>
  </TitlesOfParts>
  <Company>DC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ServUS</dc:creator>
  <cp:lastModifiedBy>Wooden, Alyssa (DOEE)</cp:lastModifiedBy>
  <cp:revision>71</cp:revision>
  <dcterms:created xsi:type="dcterms:W3CDTF">2017-07-07T15:36:42Z</dcterms:created>
  <dcterms:modified xsi:type="dcterms:W3CDTF">2023-12-08T15:17:53Z</dcterms:modified>
</cp:coreProperties>
</file>