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5" r:id="rId4"/>
    <p:sldId id="266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3C7E7-D725-4F48-B466-B9ACF65AC98A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38755-5C83-4C54-AFA6-CB97A3350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7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47CE3-2676-0244-FBBA-02DA9F6F50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63ECF9-3A92-12CD-DA2D-FF0C379D2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E97C2-06A2-BEFF-16CC-D7DF59CD8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4C9F-5B59-4B4C-A8A0-F495B1430CE3}" type="datetime1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B25E5-D82D-803F-6B17-B4138E600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DC-CCCR - Dec. 14,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1D543-0C12-C99E-EB68-1C622EC1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5E86-CBEB-4388-AF10-91F11C55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6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DED0F-17C1-6036-8DA8-F93384CFD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43F60F-4CCA-2D3C-E782-B191FE3E0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00D7A-B9BA-E92A-928A-C9E5A9C41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B7C7-572B-445B-9D58-98D3974A15E4}" type="datetime1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3004B-1000-BA10-CFC8-7121F85EA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DC-CCCR - Dec. 14,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68009-2C41-678B-E1AA-0B7503B84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5E86-CBEB-4388-AF10-91F11C55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4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E92845-51FB-9425-0743-DE18762B6A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9F0CE-62F6-8ABB-EB82-ED3EBDBC9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66A1D-66AD-1C06-3CFB-B51437F0F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BC0D-1114-4695-8C6E-5E5F31C85EA4}" type="datetime1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A417A-A388-E989-179B-2591680EB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DC-CCCR - Dec. 14,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10F95-AD69-6B59-73E9-4060F1581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5E86-CBEB-4388-AF10-91F11C55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5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D2269-959F-BA24-B1F0-8F60E539E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074A1-CF8F-8066-1E19-58CC5EE2B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3A488-C73D-0A07-8C4B-A2E32828B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172-27AE-43AB-BAFC-E6E604F36EF9}" type="datetime1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0FC3D-30F3-5384-1887-4DB617506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DC-CCCR - Dec. 14,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84D5A-7C3C-CA52-35AB-D629A14C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5E86-CBEB-4388-AF10-91F11C55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3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51B67-5B2E-BC97-D6C6-D2AA6D261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A667C-4E47-D6C1-20A8-CECC2025F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2EA84-4059-C29C-5AB9-A26424133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17E1-68B9-4541-AAE9-82E8B593DC74}" type="datetime1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E7FCF-E915-3C7C-A31F-C3A75084B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DC-CCCR - Dec. 14,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7ACE5-A2D6-DF91-B85F-23B334C8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5E86-CBEB-4388-AF10-91F11C55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9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01B09-CA72-1012-891D-74AB2D211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CDC34-7712-99B7-E3F2-6F93AB1F0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EBC76-57FA-FD04-7A4A-48FB2FA34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7F2BF-32DC-7A9C-6093-60868FB18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37BA-A83C-444B-8F5D-905ACC9E571C}" type="datetime1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CB092F-EE41-3303-D20E-B35E69D9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DC-CCCR - Dec. 14,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9E4F7-733F-C0ED-44F5-61EBC97A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5E86-CBEB-4388-AF10-91F11C55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0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E3DBB-2676-EA88-D6C7-4A244CEAF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E396F-3FFE-8BCF-A554-FE4715DC3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00786-C9C6-13DF-A8F8-06DCF9C783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9496F7-1EB8-25D5-814E-8CE477ED6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373BBF-CB74-92BB-D831-161F91627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4FBE3C-6961-956C-A54E-346E92B46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A7CC-A562-47EA-9344-E9E37C286B56}" type="datetime1">
              <a:rPr lang="en-US" smtClean="0"/>
              <a:t>12/11/2023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7F0F3D-17E8-B598-0897-25CFC83C2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DC-CCCR - Dec. 14,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4CC5DB-EF7D-E875-08DF-D2E22DCEE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5E86-CBEB-4388-AF10-91F11C55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5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CDCA2-D057-4844-9BB9-51E0FEEA2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50663E-5517-9EA5-DB70-820FE11ED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CCE4-E254-494B-9B89-A20B038EF23D}" type="datetime1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901F8E-DECB-E4A3-3509-A836792E2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DC-CCCR - Dec. 14,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93EB1-506B-FBD6-D6EF-C1FB1F443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5E86-CBEB-4388-AF10-91F11C55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6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D896BB-56B8-88B2-B1CB-A1886B641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EF68-BB60-4902-889D-FF8C4C95B7F5}" type="datetime1">
              <a:rPr lang="en-US" smtClean="0"/>
              <a:t>12/11/2023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D8C333-6F66-5753-4FC7-D74E0A93D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DC-CCCR - Dec. 14,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0F1FDD-28F0-8E79-3A03-04A661220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5E86-CBEB-4388-AF10-91F11C55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5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3A1DC-530F-0DF6-1ADD-7C302F2EC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4B6BF-640C-3248-622E-9077E9438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A52292-50D1-C25C-B949-E1811E6A5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4A503-3E61-8326-861A-74BD4F882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B6B9-D459-42BA-AD38-AD134817F44B}" type="datetime1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6C7E0-3055-6631-68D1-34AB77C1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DC-CCCR - Dec. 14,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EF0FC-F4D1-2C5F-B352-5E8CEA84A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5E86-CBEB-4388-AF10-91F11C55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3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D5CB3-19A2-989C-EFDF-C766653E3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38A7E1-03F2-666D-8352-0B06A53F00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E8EF6-2CE7-53F3-D41E-18839BD6C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6B6C83-9675-EEC6-4855-954E46B23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4CBE-A78F-4680-9A9E-F3A610DD8038}" type="datetime1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EFBC4-C566-B63A-9A87-92117641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DC-CCCR - Dec. 14,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A7F09-4B89-E477-A1C7-D6BC65654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5E86-CBEB-4388-AF10-91F11C55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9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6C1DC9-267E-026B-F39B-320A41076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63ED7-EAD1-FCC4-6AEC-1B523AEA7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B7582-12C1-0678-5332-32474963D2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64BD2-D5C0-4C4D-B459-5D3CCF115C8B}" type="datetime1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42EF9-A3E7-FED6-48F8-4244E9FA0E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DC-CCCR - Dec. 14,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E7EA6-C47A-0479-CE41-28CF112EEA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05E86-CBEB-4388-AF10-91F11C55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8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lizmclphd@gmail.com" TargetMode="External"/><Relationship Id="rId2" Type="http://schemas.openxmlformats.org/officeDocument/2006/relationships/hyperlink" Target="mailto:howard.kurtzman@gmail.com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CB55-62B3-E576-B5AB-633B7C75C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19075"/>
            <a:ext cx="10388600" cy="432575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b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Joint Advocacy and Outreach Committee </a:t>
            </a:r>
            <a:b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 </a:t>
            </a:r>
            <a:b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Climate Psychiatry Alliance </a:t>
            </a:r>
            <a:b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Climate Psychology Alliance - North America</a:t>
            </a:r>
            <a:b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Mental Health and Social Impacts of Climate Change</a:t>
            </a:r>
            <a:b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 to the </a:t>
            </a:r>
            <a:br>
              <a:rPr lang="en-US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District of Columbia Commission on Climate Change and Resiliency</a:t>
            </a:r>
            <a:b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</a:t>
            </a:r>
            <a:r>
              <a:rPr lang="en-US" sz="20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ember</a:t>
            </a:r>
            <a:r>
              <a:rPr lang="en-US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14, 2023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441AC-4925-47BA-3D95-F597CDD5B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8413962"/>
            <a:ext cx="2313432" cy="240792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 descr="Climate Psychiatry Alliance">
            <a:extLst>
              <a:ext uri="{FF2B5EF4-FFF2-40B4-BE49-F238E27FC236}">
                <a16:creationId xmlns:a16="http://schemas.microsoft.com/office/drawing/2014/main" id="{3F8490A0-6B8E-FAEE-4029-FB52F7730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017" y="4514726"/>
            <a:ext cx="2379760" cy="1312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imate Psychology Alliance North America">
            <a:extLst>
              <a:ext uri="{FF2B5EF4-FFF2-40B4-BE49-F238E27FC236}">
                <a16:creationId xmlns:a16="http://schemas.microsoft.com/office/drawing/2014/main" id="{0A7A5592-5299-A2F4-B0D7-7EE4FA443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764" y="4544826"/>
            <a:ext cx="2506599" cy="123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75AD77-4D97-CE08-727F-DE31E4CF2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5E86-CBEB-4388-AF10-91F11C55E82B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5452A-57AF-D0A4-468D-75941E226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8675" y="6356350"/>
            <a:ext cx="7736150" cy="365125"/>
          </a:xfrm>
        </p:spPr>
        <p:txBody>
          <a:bodyPr/>
          <a:lstStyle/>
          <a:p>
            <a:pPr algn="l"/>
            <a:r>
              <a:rPr lang="en-US" dirty="0"/>
              <a:t>DC-CCCR - Dec. 14, 2023</a:t>
            </a:r>
          </a:p>
        </p:txBody>
      </p:sp>
    </p:spTree>
    <p:extLst>
      <p:ext uri="{BB962C8B-B14F-4D97-AF65-F5344CB8AC3E}">
        <p14:creationId xmlns:p14="http://schemas.microsoft.com/office/powerpoint/2010/main" val="3709819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AED27-3682-568B-81CC-54751DA6A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72863"/>
            <a:ext cx="10515600" cy="700964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Impacts of climate change include: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6B496-DF2C-50C0-778D-4C92F925A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340527"/>
            <a:ext cx="10515600" cy="474912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Post-traumatic stress, anxiety, depression, substance misuse, suicide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Interpersonal conflict, family dysfunction, aggression, violence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school and work 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 effects on physical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 prenatal brain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anxiety (esp. in youth)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 Impacts vary across populations and settings.</a:t>
            </a:r>
            <a:endParaRPr lang="en-US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3322AA-769E-52CD-98D5-DC95F63CB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7321550" cy="365125"/>
          </a:xfrm>
        </p:spPr>
        <p:txBody>
          <a:bodyPr/>
          <a:lstStyle/>
          <a:p>
            <a:pPr algn="l"/>
            <a:r>
              <a:rPr lang="en-US" dirty="0"/>
              <a:t>DC-CCCR - Dec. 14,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C6CDC4-3B58-F9DD-7090-0F3F03BD6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5E86-CBEB-4388-AF10-91F11C55E8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47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AED27-3682-568B-81CC-54751DA6A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72863"/>
            <a:ext cx="10515600" cy="692086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General principles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6B496-DF2C-50C0-778D-4C92F925A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331649"/>
            <a:ext cx="10515600" cy="475800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 Mental health is a fundamental component of overall health. </a:t>
            </a: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 startAt="2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Psychological and social resilience is key to adaptation to climate  change. </a:t>
            </a: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 startAt="3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 of a public health approach to building resilience will prevent or reduce negative impacts of climate change across the entire population.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3322AA-769E-52CD-98D5-DC95F63CB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7321550" cy="365125"/>
          </a:xfrm>
        </p:spPr>
        <p:txBody>
          <a:bodyPr/>
          <a:lstStyle/>
          <a:p>
            <a:pPr algn="l"/>
            <a:r>
              <a:rPr lang="en-US" dirty="0"/>
              <a:t>DC-CCCR - Dec. 14,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C6CDC4-3B58-F9DD-7090-0F3F03BD6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5E86-CBEB-4388-AF10-91F11C55E8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06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AED27-3682-568B-81CC-54751DA6A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72863"/>
            <a:ext cx="10515600" cy="674702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6B496-DF2C-50C0-778D-4C92F925A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305017"/>
            <a:ext cx="10515600" cy="4864964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mental health and social impacts across all segments of the District of Columbia population and project future trends and needs. </a:t>
            </a:r>
          </a:p>
          <a:p>
            <a:pPr marL="457200" indent="-457200">
              <a:buAutoNum type="arabicPeriod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community resilience programs.  </a:t>
            </a:r>
          </a:p>
          <a:p>
            <a:pPr marL="457200" indent="-457200">
              <a:buAutoNum type="arabicPeriod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 health care and social service providers. </a:t>
            </a:r>
          </a:p>
          <a:p>
            <a:pPr marL="457200" indent="-457200">
              <a:buAutoNum type="arabicPeriod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Communicate with professionals and leaders in other fields and the public.</a:t>
            </a:r>
          </a:p>
          <a:p>
            <a:pPr marL="457200" indent="-457200">
              <a:buAutoNum type="arabicPeriod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 mental health and social dimensions in K-12 environmental education.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3322AA-769E-52CD-98D5-DC95F63CB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7321550" cy="365125"/>
          </a:xfrm>
        </p:spPr>
        <p:txBody>
          <a:bodyPr/>
          <a:lstStyle/>
          <a:p>
            <a:pPr algn="l"/>
            <a:r>
              <a:rPr lang="en-US" dirty="0"/>
              <a:t>DC-CCCR - Dec. 14,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C6CDC4-3B58-F9DD-7090-0F3F03BD6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5E86-CBEB-4388-AF10-91F11C55E8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7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CB55-62B3-E576-B5AB-633B7C75C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19075"/>
            <a:ext cx="10388600" cy="3953430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you!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additional information, contact:</a:t>
            </a:r>
            <a:b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Howard Kurtzman, Ph.D. 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howard.kurtzman@gmail.com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  <a:b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Liz McLaughlin, Ph.D. 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lizmclphd@gmail.com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441AC-4925-47BA-3D95-F597CDD5B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8413962"/>
            <a:ext cx="2313432" cy="240792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 descr="Climate Psychiatry Alliance">
            <a:extLst>
              <a:ext uri="{FF2B5EF4-FFF2-40B4-BE49-F238E27FC236}">
                <a16:creationId xmlns:a16="http://schemas.microsoft.com/office/drawing/2014/main" id="{3F8490A0-6B8E-FAEE-4029-FB52F7730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017" y="4514726"/>
            <a:ext cx="2379760" cy="1312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imate Psychology Alliance North America">
            <a:extLst>
              <a:ext uri="{FF2B5EF4-FFF2-40B4-BE49-F238E27FC236}">
                <a16:creationId xmlns:a16="http://schemas.microsoft.com/office/drawing/2014/main" id="{0A7A5592-5299-A2F4-B0D7-7EE4FA443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764" y="4544826"/>
            <a:ext cx="2506599" cy="123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75AD77-4D97-CE08-727F-DE31E4CF2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5E86-CBEB-4388-AF10-91F11C55E82B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5452A-57AF-D0A4-468D-75941E226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8675" y="6356350"/>
            <a:ext cx="7736150" cy="365125"/>
          </a:xfrm>
        </p:spPr>
        <p:txBody>
          <a:bodyPr/>
          <a:lstStyle/>
          <a:p>
            <a:pPr algn="l"/>
            <a:r>
              <a:rPr lang="en-US" dirty="0"/>
              <a:t>DC-CCCR - Dec. 14, 2023</a:t>
            </a:r>
          </a:p>
        </p:txBody>
      </p:sp>
    </p:spTree>
    <p:extLst>
      <p:ext uri="{BB962C8B-B14F-4D97-AF65-F5344CB8AC3E}">
        <p14:creationId xmlns:p14="http://schemas.microsoft.com/office/powerpoint/2010/main" val="3661024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2256</TotalTime>
  <Words>315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Joint Advocacy and Outreach Committee  of the  Climate Psychiatry Alliance  and   Climate Psychology Alliance - North America  Mental Health and Social Impacts of Climate Change  Presentation to the  District of Columbia Commission on Climate Change and Resiliency  December 14, 2023</vt:lpstr>
      <vt:lpstr>Impacts of climate change include:</vt:lpstr>
      <vt:lpstr>General principles</vt:lpstr>
      <vt:lpstr>Recommendations</vt:lpstr>
      <vt:lpstr> Thank you!  For additional information, contact:   Howard Kurtzman, Ph.D. (howard.kurtzman@gmail.com)    or    Liz McLaughlin, Ph.D. (lizmclphd@gmail.com)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Joint Advocacy and Outreach Committee  of the  Climate Psychiatry Alliance  and   Climate Psychology Alliance - North America  Mental Health and Social Impacts of Climate Change  Presentation to the District of Columbia Commission on Climate Change and Resiliency  December 14, 2023</dc:title>
  <dc:creator>H K</dc:creator>
  <cp:lastModifiedBy>H K</cp:lastModifiedBy>
  <cp:revision>11</cp:revision>
  <dcterms:created xsi:type="dcterms:W3CDTF">2023-12-08T14:19:15Z</dcterms:created>
  <dcterms:modified xsi:type="dcterms:W3CDTF">2023-12-12T21:45:08Z</dcterms:modified>
</cp:coreProperties>
</file>