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1" r:id="rId3"/>
    <p:sldId id="276" r:id="rId4"/>
    <p:sldId id="274" r:id="rId5"/>
    <p:sldId id="282" r:id="rId6"/>
    <p:sldId id="307" r:id="rId7"/>
    <p:sldId id="303" r:id="rId8"/>
    <p:sldId id="319" r:id="rId9"/>
    <p:sldId id="318" r:id="rId10"/>
    <p:sldId id="320" r:id="rId11"/>
    <p:sldId id="317" r:id="rId12"/>
    <p:sldId id="321" r:id="rId13"/>
    <p:sldId id="257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C43"/>
    <a:srgbClr val="225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A6F2-DD5C-40E5-87F8-C2DF158C5A72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136BD-7B79-450C-81E8-22F777A14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ee.dc.gov/node/148128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vi.ddot.dc.gov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Electric Vehicles Resources | doee (dc.gov)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VMT = Vehicle Miles Traveled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/>
              <a:t>DOEE</a:t>
            </a:r>
            <a:r>
              <a:rPr lang="en-US"/>
              <a:t> received </a:t>
            </a:r>
            <a:r>
              <a:rPr lang="en-US" baseline="0"/>
              <a:t>funding to complete a citywide climate adaptation plan from the Sustainable DC Innovation Fund in FY2013. </a:t>
            </a:r>
          </a:p>
          <a:p>
            <a:pPr>
              <a:buFont typeface="Arial" pitchFamily="34" charset="0"/>
              <a:buNone/>
            </a:pPr>
            <a:endParaRPr lang="en-US" baseline="0"/>
          </a:p>
          <a:p>
            <a:pPr>
              <a:buFont typeface="Arial" pitchFamily="34" charset="0"/>
              <a:buNone/>
            </a:pPr>
            <a:r>
              <a:rPr lang="en-US" baseline="0"/>
              <a:t>DOEE then awarded a grant in April 2014 to develop a plan to include:</a:t>
            </a:r>
          </a:p>
          <a:p>
            <a:pPr>
              <a:buFont typeface="Arial" pitchFamily="34" charset="0"/>
              <a:buNone/>
            </a:pPr>
            <a:endParaRPr lang="en-US" baseline="0"/>
          </a:p>
          <a:p>
            <a:pPr>
              <a:buFont typeface="Arial" pitchFamily="34" charset="0"/>
              <a:buNone/>
            </a:pPr>
            <a:r>
              <a:rPr lang="en-US" baseline="0"/>
              <a:t>1)The development of local climate change scenarios</a:t>
            </a:r>
          </a:p>
          <a:p>
            <a:pPr>
              <a:buFont typeface="Arial" pitchFamily="34" charset="0"/>
              <a:buNone/>
            </a:pPr>
            <a:r>
              <a:rPr lang="en-US" baseline="0"/>
              <a:t>2)An assessment of risks and vulnerabilities with a focus on critical facilities and infrastructure</a:t>
            </a:r>
          </a:p>
          <a:p>
            <a:pPr>
              <a:buFont typeface="Arial" pitchFamily="34" charset="0"/>
              <a:buNone/>
            </a:pPr>
            <a:r>
              <a:rPr lang="en-US" baseline="0"/>
              <a:t>3)A plan that will identify and prioritize adaptation solutions </a:t>
            </a:r>
          </a:p>
          <a:p>
            <a:pPr>
              <a:buFont typeface="Arial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82391-1AB4-4A46-839F-A50C302795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TER goal: </a:t>
            </a:r>
            <a:r>
              <a:rPr lang="en-US" dirty="0"/>
              <a:t>25% of the registered vehicles in the District as EVs by 2030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4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C6D27-DB97-4DB1-599F-F15EE26B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AE49B-43BD-145A-5EE7-A4CFF4174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B1513-DE31-7779-AA0C-DB0805B43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NEVI (dc.gov)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5B429-B9A7-4CA9-0E7F-3F6D92041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136BD-7B79-450C-81E8-22F777A14C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5FF3-61FC-4D45-B141-5A43B152EC6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C002-5CE5-4EC2-A343-F5C003F3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7C2F864-F227-5DC0-0B6D-AEF3BE44B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" y="-18107"/>
            <a:ext cx="10278167" cy="68745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090" y="187997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Electric Vehicles &amp; Charging in the District of Columbia</a:t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sz="54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0" y="38862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4"/>
          <p:cNvSpPr txBox="1">
            <a:spLocks/>
          </p:cNvSpPr>
          <p:nvPr/>
        </p:nvSpPr>
        <p:spPr>
          <a:xfrm>
            <a:off x="-464820" y="6172200"/>
            <a:ext cx="1014222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2734" y="5257800"/>
            <a:ext cx="6363794" cy="749071"/>
            <a:chOff x="1602734" y="5257800"/>
            <a:chExt cx="6363794" cy="7490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734" y="5257800"/>
              <a:ext cx="2567170" cy="74907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71" y="5257800"/>
              <a:ext cx="3741057" cy="72676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1A654A0-D6F1-BFD8-C090-DF1585AA8C79}"/>
              </a:ext>
            </a:extLst>
          </p:cNvPr>
          <p:cNvSpPr/>
          <p:nvPr/>
        </p:nvSpPr>
        <p:spPr>
          <a:xfrm>
            <a:off x="-1963" y="626364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1E15-113C-D787-D262-630006BE0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AE3B7-97DF-4C55-977C-99971CA4D21E}"/>
              </a:ext>
            </a:extLst>
          </p:cNvPr>
          <p:cNvSpPr txBox="1"/>
          <p:nvPr/>
        </p:nvSpPr>
        <p:spPr>
          <a:xfrm>
            <a:off x="329938" y="669363"/>
            <a:ext cx="8295588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Other Electric Vehicle Charging Incentives</a:t>
            </a:r>
          </a:p>
          <a:p>
            <a:pPr lvl="1"/>
            <a:endParaRPr lang="en-US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Mid-Atlantic Electrification Partnership</a:t>
            </a:r>
            <a:r>
              <a:rPr lang="en-US" sz="2000" dirty="0"/>
              <a:t> – Federal grant-funded program to install subsidized public Level 2 EV chargers in DC, MD, VA &amp; WV. Administered by Greater Washington Clean Cities Coalition and related organizations. Blink and </a:t>
            </a:r>
            <a:r>
              <a:rPr lang="en-US" sz="2000" dirty="0" err="1"/>
              <a:t>Greenspot</a:t>
            </a:r>
            <a:r>
              <a:rPr lang="en-US" sz="2000" dirty="0"/>
              <a:t> provide the chargers &amp; services.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Charging Infrastructure Deployment in Underserved Latino Multi-Family Housing  Communities</a:t>
            </a:r>
            <a:r>
              <a:rPr lang="en-US" sz="2000" dirty="0"/>
              <a:t> – Federal grant-funded program to install </a:t>
            </a:r>
            <a:r>
              <a:rPr lang="en-US" sz="2000" dirty="0" err="1"/>
              <a:t>subsized</a:t>
            </a:r>
            <a:r>
              <a:rPr lang="en-US" sz="2000" dirty="0"/>
              <a:t> Level 2 EV chargers in DC, MD &amp; VA. Administered by Citizen Energy.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General Motors Dealers Program</a:t>
            </a:r>
            <a:r>
              <a:rPr lang="en-US" sz="2000" dirty="0"/>
              <a:t> – National GM program for car dealers to install subsidized EV chargers in the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F54D3-F408-B70A-6414-83A6F212B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3496A-D3EB-6E33-5DC5-D20036AB5300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83905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8078-4B5F-4822-AD6E-C429FFD0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80" y="1153572"/>
            <a:ext cx="2527845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 </a:t>
            </a:r>
            <a:r>
              <a:rPr lang="en-US" sz="4000">
                <a:solidFill>
                  <a:srgbClr val="FFFFFF"/>
                </a:solidFill>
              </a:rPr>
              <a:t>Market &amp; Charging Needs</a:t>
            </a:r>
            <a:endParaRPr lang="en-US" sz="4000" kern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271360-4903-4500-CD4D-0A7A6FCEFD1E}"/>
              </a:ext>
            </a:extLst>
          </p:cNvPr>
          <p:cNvSpPr txBox="1">
            <a:spLocks/>
          </p:cNvSpPr>
          <p:nvPr/>
        </p:nvSpPr>
        <p:spPr>
          <a:xfrm>
            <a:off x="387580" y="434045"/>
            <a:ext cx="8368839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5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DC Council Legislation 25-0106</a:t>
            </a:r>
            <a:endParaRPr lang="en-US" sz="3500" dirty="0">
              <a:ea typeface="+mn-ea"/>
              <a:cs typeface="+mn-cs"/>
            </a:endParaRPr>
          </a:p>
          <a:p>
            <a:pPr marL="342900" algn="l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algn="l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+mn-lt"/>
                <a:ea typeface="+mn-ea"/>
                <a:cs typeface="+mn-cs"/>
              </a:rPr>
              <a:t>“Comprehensive Electric Vehicle Infrastructure Access, Readiness, and Sustainability Amendment Act of 2023”</a:t>
            </a:r>
            <a:endParaRPr lang="en-US" dirty="0">
              <a:latin typeface="Century Gothic"/>
              <a:ea typeface="+mn-ea"/>
              <a:cs typeface="+mn-cs"/>
            </a:endParaRP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Public hearings held July 2023</a:t>
            </a:r>
            <a:endParaRPr lang="en-US" sz="2800" dirty="0">
              <a:ea typeface="+mn-ea"/>
              <a:cs typeface="+mn-cs"/>
            </a:endParaRP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Right to charge (tenants &amp; condo owners)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DDOT infrastructure pilot program for neighborhood chargers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Anticipates PSC approval of additional Pepco programs to subsidize installation of EV charging infrastructure on private property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Grid capacity study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latin typeface="+mn-lt"/>
                <a:ea typeface="+mn-ea"/>
                <a:cs typeface="+mn-cs"/>
              </a:rPr>
              <a:t>EV chargers &amp; EV ready required in parking areas of new buildings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1464B-74BE-8DEE-24C3-E8AC9F7EB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E93A80-DC0E-57C8-D38C-89C7EA94711B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314406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37491-622D-94FA-0383-C4964FE4F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46D4-F7C0-F0D0-9B4A-2C284C5D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80" y="1153572"/>
            <a:ext cx="2527845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 </a:t>
            </a:r>
            <a:r>
              <a:rPr lang="en-US" sz="4000">
                <a:solidFill>
                  <a:srgbClr val="FFFFFF"/>
                </a:solidFill>
              </a:rPr>
              <a:t>Market &amp; Charging Needs</a:t>
            </a:r>
            <a:endParaRPr lang="en-US" sz="4000" kern="12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CA85D9-3A99-D616-1434-F618D4809517}"/>
              </a:ext>
            </a:extLst>
          </p:cNvPr>
          <p:cNvSpPr txBox="1">
            <a:spLocks/>
          </p:cNvSpPr>
          <p:nvPr/>
        </p:nvSpPr>
        <p:spPr>
          <a:xfrm>
            <a:off x="387580" y="434045"/>
            <a:ext cx="8368839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Federal CFI Program (DOEE)</a:t>
            </a:r>
            <a:endParaRPr lang="en-US" sz="3200" dirty="0">
              <a:latin typeface="+mn-lt"/>
              <a:ea typeface="+mn-ea"/>
              <a:cs typeface="+mn-cs"/>
            </a:endParaRPr>
          </a:p>
          <a:p>
            <a:pPr marL="342900" algn="l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Charging and Fueling Infrastructure discretionary grants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Community and Corridor Charging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$700M first round of </a:t>
            </a:r>
            <a:r>
              <a:rPr lang="en-US" sz="2400">
                <a:latin typeface="+mn-lt"/>
                <a:ea typeface="+mn-ea"/>
                <a:cs typeface="+mn-cs"/>
              </a:rPr>
              <a:t>applications were due </a:t>
            </a:r>
            <a:r>
              <a:rPr lang="en-US" sz="2400" dirty="0">
                <a:latin typeface="+mn-lt"/>
                <a:ea typeface="+mn-ea"/>
                <a:cs typeface="+mn-cs"/>
              </a:rPr>
              <a:t>June 2023 and awarded Jan 24, 2024</a:t>
            </a:r>
            <a:endParaRPr lang="en-US" sz="2400" dirty="0">
              <a:latin typeface="+mn-lt"/>
            </a:endParaRP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$15M maximum award per application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DOEE applied to 1</a:t>
            </a:r>
            <a:r>
              <a:rPr lang="en-US" sz="240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400" dirty="0">
                <a:latin typeface="+mn-lt"/>
                <a:ea typeface="+mn-ea"/>
                <a:cs typeface="+mn-cs"/>
              </a:rPr>
              <a:t> round but was not funded</a:t>
            </a:r>
          </a:p>
          <a:p>
            <a:pPr marL="685800" indent="-342900" algn="l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Second round expected Spring/Summer 2024. DOEE intends to apply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3059D-9854-598C-E95E-A0046783A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583F8-9AA5-6292-45F4-F7DFAD50C126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31496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B7C21-3FA6-EDCB-BE6C-AF6B4D5F9B7B}"/>
              </a:ext>
            </a:extLst>
          </p:cNvPr>
          <p:cNvSpPr txBox="1"/>
          <p:nvPr/>
        </p:nvSpPr>
        <p:spPr>
          <a:xfrm>
            <a:off x="501916" y="1932134"/>
            <a:ext cx="5206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 January 2024, DOEE won a grant to replace a broken DC fast charger (Level 3) at 3355a Benning Rd NE on Transco (DC Cab) property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Originally installed in 2018 by DOEE with DFHV to serve the public as well as taxis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Upgrade from single 50kW charging port to four 150kW charging ports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Corridor option (close to I295)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$820K project cost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$588K federal funds requested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DC Green Bank option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Local match includes up to $110K from Pepco for customer make-ready 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EE20E2-D488-2F8A-FC78-9A78954D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5" y="1932134"/>
            <a:ext cx="2845525" cy="379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7FFD58-51EA-063F-EBA0-1D6B4A789FBB}"/>
              </a:ext>
            </a:extLst>
          </p:cNvPr>
          <p:cNvSpPr txBox="1"/>
          <p:nvPr/>
        </p:nvSpPr>
        <p:spPr>
          <a:xfrm>
            <a:off x="501917" y="382579"/>
            <a:ext cx="83460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Federal Electric Vehicle Charging Reliability &amp; Accessibility Accelerator grant program</a:t>
            </a:r>
            <a:endParaRPr lang="en-US" sz="2800" dirty="0"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1B982-C2B2-8052-FDD1-119CE5C22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FCD640-4E7A-66C8-9676-20A223E5236A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81428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7C2F864-F227-5DC0-0B6D-AEF3BE44B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7" r="-8877"/>
          <a:stretch/>
        </p:blipFill>
        <p:spPr>
          <a:xfrm>
            <a:off x="0" y="-16591"/>
            <a:ext cx="10278167" cy="68745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0090" y="187997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Questions?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solidFill>
                  <a:schemeClr val="accent1"/>
                </a:solidFill>
              </a:rPr>
              <a:t>Al Carr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Policy Analyst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alfred.carr@dc.gov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0" y="3886200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186471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464820" y="6172200"/>
            <a:ext cx="1014222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2734" y="5257800"/>
            <a:ext cx="6363794" cy="749071"/>
            <a:chOff x="1602734" y="5257800"/>
            <a:chExt cx="6363794" cy="7490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734" y="5257800"/>
              <a:ext cx="2567170" cy="74907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471" y="5257800"/>
              <a:ext cx="3741057" cy="72676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C2AB409-9853-D9FA-84E6-3CA436A16F5A}"/>
              </a:ext>
            </a:extLst>
          </p:cNvPr>
          <p:cNvSpPr/>
          <p:nvPr/>
        </p:nvSpPr>
        <p:spPr>
          <a:xfrm>
            <a:off x="-115410" y="626364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4A8C52-DBA9-C7C6-817A-5852A49C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64" y="640080"/>
            <a:ext cx="30654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Roadmap published Late 2022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BD6F196-9FF7-393A-F6C4-67E9E5DDF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831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6428-600B-426D-A724-3CE21546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5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</a:rPr>
              <a:t>VMT profile of DC drivers</a:t>
            </a:r>
          </a:p>
        </p:txBody>
      </p:sp>
      <p:pic>
        <p:nvPicPr>
          <p:cNvPr id="4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B1CAD2C-D58F-4948-952B-F57CF0D0B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10888" r="9106" b="6867"/>
          <a:stretch/>
        </p:blipFill>
        <p:spPr>
          <a:xfrm>
            <a:off x="1210169" y="1508919"/>
            <a:ext cx="7116307" cy="3877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3BDA9D-35FA-420C-8B92-405555C17A64}"/>
              </a:ext>
            </a:extLst>
          </p:cNvPr>
          <p:cNvSpPr txBox="1"/>
          <p:nvPr/>
        </p:nvSpPr>
        <p:spPr>
          <a:xfrm>
            <a:off x="844112" y="22848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LDVs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FE32E-FBCA-4839-937D-6BB5079C3C60}"/>
              </a:ext>
            </a:extLst>
          </p:cNvPr>
          <p:cNvSpPr txBox="1"/>
          <p:nvPr/>
        </p:nvSpPr>
        <p:spPr>
          <a:xfrm>
            <a:off x="829556" y="3925006"/>
            <a:ext cx="68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Taxis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8C44D-8093-4A6A-8163-90FD1CBC8670}"/>
              </a:ext>
            </a:extLst>
          </p:cNvPr>
          <p:cNvSpPr txBox="1"/>
          <p:nvPr/>
        </p:nvSpPr>
        <p:spPr>
          <a:xfrm>
            <a:off x="3429000" y="5478073"/>
            <a:ext cx="391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daily Vehicle Miles Traveled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40233-EC2E-180D-D314-6D0E7A48D4E4}"/>
              </a:ext>
            </a:extLst>
          </p:cNvPr>
          <p:cNvSpPr txBox="1"/>
          <p:nvPr/>
        </p:nvSpPr>
        <p:spPr>
          <a:xfrm>
            <a:off x="687133" y="6130837"/>
            <a:ext cx="271375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LDV = Light Duty Vehicle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5AA2A-999A-2A30-B00D-3C1E34DB1404}"/>
              </a:ext>
            </a:extLst>
          </p:cNvPr>
          <p:cNvSpPr txBox="1"/>
          <p:nvPr/>
        </p:nvSpPr>
        <p:spPr>
          <a:xfrm>
            <a:off x="3204350" y="2632344"/>
            <a:ext cx="5122126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Segoe UI"/>
              </a:rPr>
              <a:t>Basic Statistics on DC Vehicles</a:t>
            </a:r>
            <a:r>
              <a:rPr lang="en-US" dirty="0">
                <a:solidFill>
                  <a:srgbClr val="00B050"/>
                </a:solidFill>
                <a:cs typeface="Segoe UI"/>
              </a:rPr>
              <a:t>​</a:t>
            </a:r>
          </a:p>
          <a:p>
            <a:r>
              <a:rPr lang="en-US" dirty="0">
                <a:cs typeface="Segoe UI"/>
              </a:rPr>
              <a:t>​</a:t>
            </a:r>
          </a:p>
          <a:p>
            <a:pPr>
              <a:buChar char="•"/>
            </a:pPr>
            <a:r>
              <a:rPr lang="en-US" dirty="0">
                <a:cs typeface="Arial"/>
              </a:rPr>
              <a:t>280K total registered vehicles in DC​</a:t>
            </a:r>
          </a:p>
          <a:p>
            <a:pPr>
              <a:buChar char="•"/>
            </a:pPr>
            <a:r>
              <a:rPr lang="en-US" dirty="0">
                <a:cs typeface="Arial"/>
              </a:rPr>
              <a:t>20K DC residents regularly drive out of DC​</a:t>
            </a:r>
          </a:p>
          <a:p>
            <a:pPr>
              <a:buChar char="•"/>
            </a:pPr>
            <a:r>
              <a:rPr lang="en-US" dirty="0">
                <a:cs typeface="Arial"/>
              </a:rPr>
              <a:t>200K non-DC residents regularly drive into DC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C92B12-69B1-F4F3-7CD5-6BA276D554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CDD6E-0B3C-1C2A-871C-4F339BB3ACF3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111171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86600" y="64432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Century Gothic"/>
              </a:rPr>
              <a:t>@DOEE_DC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0"/>
          <a:stretch/>
        </p:blipFill>
        <p:spPr>
          <a:xfrm>
            <a:off x="8458200" y="6358469"/>
            <a:ext cx="463296" cy="365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1061C9-4549-2CF9-ADDA-9624B3264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07" y="457200"/>
            <a:ext cx="8621785" cy="5641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DD848-20F4-178D-124B-A7A54F8C966E}"/>
              </a:ext>
            </a:extLst>
          </p:cNvPr>
          <p:cNvSpPr txBox="1"/>
          <p:nvPr/>
        </p:nvSpPr>
        <p:spPr>
          <a:xfrm>
            <a:off x="7519386" y="400383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(LEVEL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0BAA8-3140-F975-5495-AF2C24E4F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CC466C-DE61-2CCD-6E91-A05FD3F99CFB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3986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8078-4B5F-4822-AD6E-C429FFD0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0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DC Electric Vehicle Registrations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DE9E8-A88B-4B5B-B95C-3D3F9CBEF952}"/>
              </a:ext>
            </a:extLst>
          </p:cNvPr>
          <p:cNvSpPr txBox="1"/>
          <p:nvPr/>
        </p:nvSpPr>
        <p:spPr>
          <a:xfrm>
            <a:off x="275814" y="4631360"/>
            <a:ext cx="8724314" cy="1019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Goal: 25% of </a:t>
            </a:r>
            <a:r>
              <a:rPr lang="en-US" sz="1800" i="1" dirty="0"/>
              <a:t>all </a:t>
            </a:r>
            <a:r>
              <a:rPr lang="en-US" sz="1800" dirty="0"/>
              <a:t>registered vehicles in the District as </a:t>
            </a:r>
            <a:r>
              <a:rPr lang="en-US" dirty="0"/>
              <a:t>zero emission</a:t>
            </a:r>
            <a:r>
              <a:rPr lang="en-US" sz="1800" dirty="0"/>
              <a:t> by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Status: 2.6% of </a:t>
            </a:r>
            <a:r>
              <a:rPr lang="en-US" sz="1800" i="1" dirty="0"/>
              <a:t>private passenger vehicles</a:t>
            </a:r>
            <a:r>
              <a:rPr lang="en-US" sz="1800" dirty="0"/>
              <a:t> registered are EV as of 12/31/23</a:t>
            </a:r>
            <a:br>
              <a:rPr lang="en-US" sz="1800" dirty="0"/>
            </a:br>
            <a:r>
              <a:rPr lang="en-US" kern="1200" dirty="0">
                <a:latin typeface="+mn-lt"/>
                <a:ea typeface="+mn-ea"/>
                <a:cs typeface="+mn-cs"/>
              </a:rPr>
              <a:t>(not including 3,476 Plug In Hybrids per the Electric Power Research institute)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F41F56-F38B-86E2-C574-FDDE2A966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33561"/>
              </p:ext>
            </p:extLst>
          </p:nvPr>
        </p:nvGraphicFramePr>
        <p:xfrm>
          <a:off x="2005742" y="1493608"/>
          <a:ext cx="5264458" cy="239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176">
                  <a:extLst>
                    <a:ext uri="{9D8B030D-6E8A-4147-A177-3AD203B41FA5}">
                      <a16:colId xmlns:a16="http://schemas.microsoft.com/office/drawing/2014/main" val="1409536001"/>
                    </a:ext>
                  </a:extLst>
                </a:gridCol>
                <a:gridCol w="1740024">
                  <a:extLst>
                    <a:ext uri="{9D8B030D-6E8A-4147-A177-3AD203B41FA5}">
                      <a16:colId xmlns:a16="http://schemas.microsoft.com/office/drawing/2014/main" val="3663205209"/>
                    </a:ext>
                  </a:extLst>
                </a:gridCol>
                <a:gridCol w="1544714">
                  <a:extLst>
                    <a:ext uri="{9D8B030D-6E8A-4147-A177-3AD203B41FA5}">
                      <a16:colId xmlns:a16="http://schemas.microsoft.com/office/drawing/2014/main" val="1327249878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3498396654"/>
                    </a:ext>
                  </a:extLst>
                </a:gridCol>
              </a:tblGrid>
              <a:tr h="8754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Calendar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Electric Vehicles* Registered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(end of CY)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Growth Over Prior Calendar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 Increase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b"/>
                </a:tc>
                <a:extLst>
                  <a:ext uri="{0D108BD9-81ED-4DB2-BD59-A6C34878D82A}">
                    <a16:rowId xmlns:a16="http://schemas.microsoft.com/office/drawing/2014/main" val="3972126248"/>
                  </a:ext>
                </a:extLst>
              </a:tr>
              <a:tr h="36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2,271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 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 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extLst>
                  <a:ext uri="{0D108BD9-81ED-4DB2-BD59-A6C34878D82A}">
                    <a16:rowId xmlns:a16="http://schemas.microsoft.com/office/drawing/2014/main" val="2836499169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3,768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1,497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66%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extLst>
                  <a:ext uri="{0D108BD9-81ED-4DB2-BD59-A6C34878D82A}">
                    <a16:rowId xmlns:a16="http://schemas.microsoft.com/office/drawing/2014/main" val="748272755"/>
                  </a:ext>
                </a:extLst>
              </a:tr>
              <a:tr h="426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5,325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1,557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41%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extLst>
                  <a:ext uri="{0D108BD9-81ED-4DB2-BD59-A6C34878D82A}">
                    <a16:rowId xmlns:a16="http://schemas.microsoft.com/office/drawing/2014/main" val="2999185240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</a:rPr>
                        <a:t>2023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7,482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2,157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41%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512" marR="8512" marT="8512" marB="0" anchor="ctr"/>
                </a:tc>
                <a:extLst>
                  <a:ext uri="{0D108BD9-81ED-4DB2-BD59-A6C34878D82A}">
                    <a16:rowId xmlns:a16="http://schemas.microsoft.com/office/drawing/2014/main" val="22521386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538190-3613-7568-4D4F-D818B1C2F495}"/>
              </a:ext>
            </a:extLst>
          </p:cNvPr>
          <p:cNvSpPr txBox="1"/>
          <p:nvPr/>
        </p:nvSpPr>
        <p:spPr>
          <a:xfrm>
            <a:off x="2395250" y="4024965"/>
            <a:ext cx="4809479" cy="2935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400" kern="1200" dirty="0">
                <a:latin typeface="+mn-lt"/>
                <a:ea typeface="+mn-ea"/>
                <a:cs typeface="+mn-cs"/>
              </a:rPr>
              <a:t> *Battery Electric Vehicle private </a:t>
            </a:r>
            <a:r>
              <a:rPr lang="en-US" sz="1400" dirty="0"/>
              <a:t>p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assenger </a:t>
            </a:r>
            <a:r>
              <a:rPr lang="en-US" sz="1400" dirty="0"/>
              <a:t>c</a:t>
            </a:r>
            <a:r>
              <a:rPr lang="en-US" sz="1400" kern="1200" dirty="0">
                <a:latin typeface="+mn-lt"/>
                <a:ea typeface="+mn-ea"/>
                <a:cs typeface="+mn-cs"/>
              </a:rPr>
              <a:t>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35142-74B9-EB23-6E0D-8FC276E3B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83F7F-3139-D31E-DB56-D717E59B287F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150382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48000" y="5140842"/>
            <a:ext cx="30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A3C9D960-66BE-EBFE-4F58-8A6DCD1A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57876"/>
            <a:ext cx="7772400" cy="58769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EV Chargers in DC per US DOE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94E7470-A7CF-F408-AACC-96715FBE3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319188"/>
              </p:ext>
            </p:extLst>
          </p:nvPr>
        </p:nvGraphicFramePr>
        <p:xfrm>
          <a:off x="1367946" y="1487134"/>
          <a:ext cx="648065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09">
                  <a:extLst>
                    <a:ext uri="{9D8B030D-6E8A-4147-A177-3AD203B41FA5}">
                      <a16:colId xmlns:a16="http://schemas.microsoft.com/office/drawing/2014/main" val="4153891759"/>
                    </a:ext>
                  </a:extLst>
                </a:gridCol>
                <a:gridCol w="1080109">
                  <a:extLst>
                    <a:ext uri="{9D8B030D-6E8A-4147-A177-3AD203B41FA5}">
                      <a16:colId xmlns:a16="http://schemas.microsoft.com/office/drawing/2014/main" val="1028820837"/>
                    </a:ext>
                  </a:extLst>
                </a:gridCol>
                <a:gridCol w="1080109">
                  <a:extLst>
                    <a:ext uri="{9D8B030D-6E8A-4147-A177-3AD203B41FA5}">
                      <a16:colId xmlns:a16="http://schemas.microsoft.com/office/drawing/2014/main" val="2112261791"/>
                    </a:ext>
                  </a:extLst>
                </a:gridCol>
                <a:gridCol w="1080109">
                  <a:extLst>
                    <a:ext uri="{9D8B030D-6E8A-4147-A177-3AD203B41FA5}">
                      <a16:colId xmlns:a16="http://schemas.microsoft.com/office/drawing/2014/main" val="1084263778"/>
                    </a:ext>
                  </a:extLst>
                </a:gridCol>
                <a:gridCol w="1080109">
                  <a:extLst>
                    <a:ext uri="{9D8B030D-6E8A-4147-A177-3AD203B41FA5}">
                      <a16:colId xmlns:a16="http://schemas.microsoft.com/office/drawing/2014/main" val="573109360"/>
                    </a:ext>
                  </a:extLst>
                </a:gridCol>
                <a:gridCol w="1080109">
                  <a:extLst>
                    <a:ext uri="{9D8B030D-6E8A-4147-A177-3AD203B41FA5}">
                      <a16:colId xmlns:a16="http://schemas.microsoft.com/office/drawing/2014/main" val="3789411740"/>
                    </a:ext>
                  </a:extLst>
                </a:gridCol>
              </a:tblGrid>
              <a:tr h="251194">
                <a:tc gridSpan="6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Active Public Chargers (as of 2/10/24)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705682"/>
                  </a:ext>
                </a:extLst>
              </a:tr>
              <a:tr h="2511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Level 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Level 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DC Fast Charge (L3)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266203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 stations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ports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stations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ports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stations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ports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9748186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5122648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71277"/>
                  </a:ext>
                </a:extLst>
              </a:tr>
              <a:tr h="251194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Total Stations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7829242"/>
                  </a:ext>
                </a:extLst>
              </a:tr>
              <a:tr h="251194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Total Ports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1,054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9510564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1992950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3911446"/>
                  </a:ext>
                </a:extLst>
              </a:tr>
              <a:tr h="251194">
                <a:tc gridSpan="6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Active Private Chargers (fleet &amp; federal)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231020"/>
                  </a:ext>
                </a:extLst>
              </a:tr>
              <a:tr h="25119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Level 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Level 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DC Fast Charge (L3)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290116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stations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ports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stations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ports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stations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ports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9562224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147984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3790502"/>
                  </a:ext>
                </a:extLst>
              </a:tr>
              <a:tr h="251194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Total Stations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9654694"/>
                  </a:ext>
                </a:extLst>
              </a:tr>
              <a:tr h="251194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 Total Ports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173426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394966C-805D-636D-E990-F6769D3CC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CA3DF-8007-3759-D705-C6931CFF0AD1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261737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9A908-F9B7-65AE-E9BD-A5BCB87AB188}"/>
              </a:ext>
            </a:extLst>
          </p:cNvPr>
          <p:cNvSpPr txBox="1"/>
          <p:nvPr/>
        </p:nvSpPr>
        <p:spPr>
          <a:xfrm>
            <a:off x="347693" y="616096"/>
            <a:ext cx="8295588" cy="53399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District of Columbia Electric Vehicle Incentives</a:t>
            </a:r>
          </a:p>
          <a:p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Excise Tax </a:t>
            </a:r>
            <a:r>
              <a:rPr lang="en-US" sz="2000" dirty="0"/>
              <a:t>– New or used fully-electric vehicles are </a:t>
            </a:r>
            <a:r>
              <a:rPr lang="en-US" sz="2000" b="1" dirty="0"/>
              <a:t>exempt from DC Excise Tax </a:t>
            </a:r>
            <a:r>
              <a:rPr lang="en-US" sz="2000" dirty="0"/>
              <a:t>(otherwise 1% to 10.1% of vehicle purchase price depending on weight/mpg)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Annual Registration </a:t>
            </a:r>
            <a:r>
              <a:rPr lang="en-US" sz="2000" dirty="0"/>
              <a:t>- $36 registration fee for 1</a:t>
            </a:r>
            <a:r>
              <a:rPr lang="en-US" sz="2000" baseline="30000" dirty="0"/>
              <a:t>st</a:t>
            </a:r>
            <a:r>
              <a:rPr lang="en-US" sz="2000" dirty="0"/>
              <a:t> 2 years, subtract 1,000 pounds afterward (otherwise $72 annually for Class I up to 3,499 </a:t>
            </a:r>
            <a:r>
              <a:rPr lang="en-US" sz="2000" dirty="0" err="1"/>
              <a:t>lbs</a:t>
            </a:r>
            <a:r>
              <a:rPr lang="en-US" sz="2000" dirty="0"/>
              <a:t>, $175 for Class 2 up to 4,999 </a:t>
            </a:r>
            <a:r>
              <a:rPr lang="en-US" sz="2000" dirty="0" err="1"/>
              <a:t>lbs</a:t>
            </a:r>
            <a:r>
              <a:rPr lang="en-US" sz="2000" dirty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Alternative Fueling Infrastructure Credit </a:t>
            </a:r>
            <a:r>
              <a:rPr lang="en-US" sz="2000" dirty="0"/>
              <a:t>- </a:t>
            </a:r>
            <a:r>
              <a:rPr lang="en-US" sz="2000" b="1" dirty="0"/>
              <a:t>50% of the allowable costs </a:t>
            </a:r>
            <a:r>
              <a:rPr lang="en-US" sz="2000" dirty="0"/>
              <a:t>for the purchase/installation of charging stations. Shall </a:t>
            </a:r>
            <a:r>
              <a:rPr lang="en-US" sz="2000" b="1" dirty="0"/>
              <a:t>not exceed $1,000 per station at a private residence; $10,000 per station on non-residential property </a:t>
            </a:r>
            <a:r>
              <a:rPr lang="en-US" sz="2000" dirty="0"/>
              <a:t>designed for public use. (149 tax filers claimed this credit for tax year 2019)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Alternative Fueling Conversion Credit </a:t>
            </a:r>
            <a:r>
              <a:rPr lang="en-US" sz="2000" dirty="0"/>
              <a:t>– 50% of the allowable costs for the conversion of a gasoline vehicle to an electric vehicle, up to $19,000.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B6D66-058D-2A56-A68D-A12776117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5CFF4-ABF7-7B67-C783-D7C671D1D11A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76961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6F66-FEE5-5F75-925B-5F3201DF6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E20D-CE05-D64D-5F89-D3104FED3DC2}"/>
              </a:ext>
            </a:extLst>
          </p:cNvPr>
          <p:cNvSpPr txBox="1"/>
          <p:nvPr/>
        </p:nvSpPr>
        <p:spPr>
          <a:xfrm>
            <a:off x="329938" y="669363"/>
            <a:ext cx="8295588" cy="53091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000" b="1" dirty="0">
                <a:solidFill>
                  <a:srgbClr val="00B050"/>
                </a:solidFill>
              </a:rPr>
              <a:t>Pepco Electric Vehicle Incentives (EV Smart)</a:t>
            </a:r>
          </a:p>
          <a:p>
            <a:pPr lvl="1"/>
            <a:endParaRPr lang="en-US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Whole House Time of Use Rate </a:t>
            </a:r>
            <a:r>
              <a:rPr lang="en-US" sz="2000" dirty="0"/>
              <a:t>– rate (R-PIV) allowing residential ratepayers to save money when charging during off-peak hours, when electricity prices are lower.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Public Charger Program </a:t>
            </a:r>
            <a:r>
              <a:rPr lang="en-US" sz="2000" dirty="0"/>
              <a:t>– Pepco installs utility side infrastructure to support 70 public Level 2 EVSE &amp; 20 public Level 3 EV chargers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Public Transportation Charger Program</a:t>
            </a:r>
            <a:r>
              <a:rPr lang="en-US" sz="2000" dirty="0"/>
              <a:t> - Pepco installs utility side infrastructure to support taxi or public bus charging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Multi-Dwelling Unit Rate </a:t>
            </a:r>
            <a:r>
              <a:rPr lang="en-US" sz="2000" dirty="0"/>
              <a:t>– A special rate (MDU-PIV) for separately metered EV charging at apartments, condominiums and cooperatives. Includes seasonal, peak and off-peak components for cheaper charging from 8pm-6am. Avoids expensive demand charges normally charged for commercial accounts.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AE9DF-859A-607A-F39E-DFA8E35AC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41507-0371-5486-82DF-479CD4B7152E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401547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37847-D470-8265-4050-4F3E3F6F8B28}"/>
              </a:ext>
            </a:extLst>
          </p:cNvPr>
          <p:cNvSpPr txBox="1"/>
          <p:nvPr/>
        </p:nvSpPr>
        <p:spPr>
          <a:xfrm>
            <a:off x="499620" y="434715"/>
            <a:ext cx="8239027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Federal EV incentives</a:t>
            </a:r>
          </a:p>
          <a:p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Vehicle Tax Credit</a:t>
            </a:r>
            <a:r>
              <a:rPr lang="en-US" sz="2000" dirty="0"/>
              <a:t> - credit up to $7,500 for new qualified vehicles/purchasers; qualified used EV’s/EV purchasers may be eligible for one-time $4,000 credit.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Alternative Fuel Vehicle Refueling Property Credit </a:t>
            </a:r>
            <a:r>
              <a:rPr lang="en-US" sz="2000" dirty="0"/>
              <a:t>– nonrefundable tax credit of 6% to 30% of the hardware and installation costs for EV chargers in certain census tracts.</a:t>
            </a:r>
            <a:br>
              <a:rPr lang="en-US" sz="2000" dirty="0"/>
            </a:br>
            <a:r>
              <a:rPr lang="en-US" sz="2000" dirty="0"/>
              <a:t>Maximum of $100,000 or $1,000 if installed at a residence. 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Inflation Reduction Act – Home Electric Upgrades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Home Energy Rebates </a:t>
            </a:r>
            <a:r>
              <a:rPr lang="en-US" sz="2000" dirty="0"/>
              <a:t>– Around $60m to be administered by DOEE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Electric Panel Upgrade - up to $4,000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Electric Wiring Installation – up to $2,500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Electrification Tax Credit </a:t>
            </a:r>
            <a:r>
              <a:rPr lang="en-US" sz="2000" dirty="0"/>
              <a:t>– electric panel ($600)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746D0-FBF2-4E0A-1C79-5C72738B0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317818"/>
            <a:ext cx="465728" cy="387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DA081E-C858-C6E1-6187-BE42884483EF}"/>
              </a:ext>
            </a:extLst>
          </p:cNvPr>
          <p:cNvSpPr txBox="1"/>
          <p:nvPr/>
        </p:nvSpPr>
        <p:spPr>
          <a:xfrm>
            <a:off x="7162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</p:spTree>
    <p:extLst>
      <p:ext uri="{BB962C8B-B14F-4D97-AF65-F5344CB8AC3E}">
        <p14:creationId xmlns:p14="http://schemas.microsoft.com/office/powerpoint/2010/main" val="2581107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TEMPLATE-4-3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DOEE">
      <a:majorFont>
        <a:latin typeface="Century Gothic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SIMPLE-TEMPLATE-4-3</Template>
  <TotalTime>13939</TotalTime>
  <Words>1222</Words>
  <Application>Microsoft Office PowerPoint</Application>
  <PresentationFormat>On-screen Show (4:3)</PresentationFormat>
  <Paragraphs>200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SIMPLE-TEMPLATE-4-3</vt:lpstr>
      <vt:lpstr>Electric Vehicles &amp; Charging in the District of Columbia </vt:lpstr>
      <vt:lpstr>Roadmap published Late 2022</vt:lpstr>
      <vt:lpstr>VMT profile of DC drivers</vt:lpstr>
      <vt:lpstr>PowerPoint Presentation</vt:lpstr>
      <vt:lpstr>DC Electric Vehicle Registrations</vt:lpstr>
      <vt:lpstr>EV Chargers in DC per US DOE</vt:lpstr>
      <vt:lpstr>PowerPoint Presentation</vt:lpstr>
      <vt:lpstr>PowerPoint Presentation</vt:lpstr>
      <vt:lpstr>PowerPoint Presentation</vt:lpstr>
      <vt:lpstr>PowerPoint Presentation</vt:lpstr>
      <vt:lpstr>EV Market &amp; Charging Needs</vt:lpstr>
      <vt:lpstr>EV Market &amp; Charging Needs</vt:lpstr>
      <vt:lpstr>PowerPoint Presentation</vt:lpstr>
      <vt:lpstr>Questions?  Al Carr Policy Analyst alfred.carr@dc.gov</vt:lpstr>
    </vt:vector>
  </TitlesOfParts>
  <Company>DC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ServUS</dc:creator>
  <cp:lastModifiedBy>Carr, Alfred (DOEE)</cp:lastModifiedBy>
  <cp:revision>246</cp:revision>
  <dcterms:created xsi:type="dcterms:W3CDTF">2017-07-07T15:36:42Z</dcterms:created>
  <dcterms:modified xsi:type="dcterms:W3CDTF">2024-03-14T17:33:24Z</dcterms:modified>
</cp:coreProperties>
</file>