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2" r:id="rId3"/>
    <p:sldId id="270" r:id="rId4"/>
    <p:sldId id="271" r:id="rId5"/>
    <p:sldId id="259" r:id="rId6"/>
    <p:sldId id="273" r:id="rId7"/>
    <p:sldId id="268"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71478" autoAdjust="0"/>
  </p:normalViewPr>
  <p:slideViewPr>
    <p:cSldViewPr snapToGrid="0">
      <p:cViewPr varScale="1">
        <p:scale>
          <a:sx n="83" d="100"/>
          <a:sy n="83" d="100"/>
        </p:scale>
        <p:origin x="1560" y="96"/>
      </p:cViewPr>
      <p:guideLst/>
    </p:cSldViewPr>
  </p:slideViewPr>
  <p:notesTextViewPr>
    <p:cViewPr>
      <p:scale>
        <a:sx n="1" d="1"/>
        <a:sy n="1" d="1"/>
      </p:scale>
      <p:origin x="0" y="-23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DC491DD-9206-495B-98D5-59E65735021E}" type="datetimeFigureOut">
              <a:rPr lang="en-US" smtClean="0"/>
              <a:t>12/13/2023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0CE17A7-BAC8-4D8C-85E2-137F3EE46833}" type="slidenum">
              <a:rPr lang="en-US" smtClean="0"/>
              <a:t>‹#›</a:t>
            </a:fld>
            <a:endParaRPr lang="en-US"/>
          </a:p>
        </p:txBody>
      </p:sp>
    </p:spTree>
    <p:extLst>
      <p:ext uri="{BB962C8B-B14F-4D97-AF65-F5344CB8AC3E}">
        <p14:creationId xmlns:p14="http://schemas.microsoft.com/office/powerpoint/2010/main" val="14239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lectrifydc.or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healthyhomesfair.org/sponsor" TargetMode="External"/><Relationship Id="rId4" Type="http://schemas.openxmlformats.org/officeDocument/2006/relationships/hyperlink" Target="http://healthyhomesfair.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17A7-BAC8-4D8C-85E2-137F3EE46833}" type="slidenum">
              <a:rPr lang="en-US" smtClean="0"/>
              <a:t>1</a:t>
            </a:fld>
            <a:endParaRPr lang="en-US"/>
          </a:p>
        </p:txBody>
      </p:sp>
    </p:spTree>
    <p:extLst>
      <p:ext uri="{BB962C8B-B14F-4D97-AF65-F5344CB8AC3E}">
        <p14:creationId xmlns:p14="http://schemas.microsoft.com/office/powerpoint/2010/main" val="9906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latin typeface="Roboto-Regular"/>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2</a:t>
            </a:fld>
            <a:endParaRPr lang="en-US"/>
          </a:p>
        </p:txBody>
      </p:sp>
    </p:spTree>
    <p:extLst>
      <p:ext uri="{BB962C8B-B14F-4D97-AF65-F5344CB8AC3E}">
        <p14:creationId xmlns:p14="http://schemas.microsoft.com/office/powerpoint/2010/main" val="394308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Noto Sans" panose="020B0502040504020204" pitchFamily="34" charset="0"/>
              </a:rPr>
              <a:t>Green Food Report</a:t>
            </a:r>
          </a:p>
          <a:p>
            <a:pPr algn="l" fontAlgn="base"/>
            <a:r>
              <a:rPr lang="en-US" b="0" i="0" dirty="0">
                <a:solidFill>
                  <a:srgbClr val="000000"/>
                </a:solidFill>
                <a:effectLst/>
                <a:latin typeface="Calibri" panose="020F0502020204030204" pitchFamily="34" charset="0"/>
              </a:rPr>
              <a:t>The District's first Green Food Report was published on December 1. The report includes baseline calculations of the emissions from food purchased by District government agencies.</a:t>
            </a:r>
          </a:p>
          <a:p>
            <a:pPr algn="l" fontAlgn="base"/>
            <a:endParaRPr lang="en-US" b="1" i="0" dirty="0">
              <a:solidFill>
                <a:srgbClr val="000000"/>
              </a:solidFill>
              <a:effectLst/>
              <a:latin typeface="Noto Sans" panose="020B0502040504020204" pitchFamily="34" charset="0"/>
            </a:endParaRPr>
          </a:p>
          <a:p>
            <a:pPr algn="l" fontAlgn="base"/>
            <a:r>
              <a:rPr lang="en-US" b="1" i="0" dirty="0">
                <a:solidFill>
                  <a:srgbClr val="000000"/>
                </a:solidFill>
                <a:effectLst/>
                <a:latin typeface="Noto Sans" panose="020B0502040504020204" pitchFamily="34" charset="0"/>
              </a:rPr>
              <a:t>Clean Energy DC 2.0</a:t>
            </a:r>
          </a:p>
          <a:p>
            <a:pPr algn="l" fontAlgn="base"/>
            <a:r>
              <a:rPr lang="en-US" b="0" i="0" dirty="0">
                <a:solidFill>
                  <a:srgbClr val="4C4C4C"/>
                </a:solidFill>
                <a:effectLst/>
                <a:latin typeface="Avenir Next"/>
              </a:rPr>
              <a:t>The CEDC 2.0 team has released a draft policy roadmap for public review and input.</a:t>
            </a:r>
            <a:endParaRPr lang="en-US" b="1" i="0" dirty="0">
              <a:solidFill>
                <a:srgbClr val="000000"/>
              </a:solidFill>
              <a:effectLst/>
              <a:latin typeface="Noto Sans" panose="020B0502040504020204" pitchFamily="34" charset="0"/>
            </a:endParaRPr>
          </a:p>
          <a:p>
            <a:pPr algn="l" fontAlgn="base"/>
            <a:endParaRPr lang="en-US" b="1" i="0" dirty="0">
              <a:solidFill>
                <a:srgbClr val="000000"/>
              </a:solidFill>
              <a:effectLst/>
              <a:latin typeface="Noto Sans" panose="020B0502040504020204" pitchFamily="34" charset="0"/>
            </a:endParaRPr>
          </a:p>
          <a:p>
            <a:pPr algn="l" fontAlgn="base"/>
            <a:r>
              <a:rPr lang="en-US" b="1" i="0" dirty="0">
                <a:solidFill>
                  <a:srgbClr val="000000"/>
                </a:solidFill>
                <a:effectLst/>
                <a:latin typeface="Noto Sans" panose="020B0502040504020204" pitchFamily="34" charset="0"/>
              </a:rPr>
              <a:t>Sustainable DC 3.0</a:t>
            </a:r>
          </a:p>
          <a:p>
            <a:pPr marL="0" marR="0" algn="l">
              <a:spcBef>
                <a:spcPts val="0"/>
              </a:spcBef>
              <a:spcAft>
                <a:spcPts val="0"/>
              </a:spcAft>
            </a:pPr>
            <a:r>
              <a:rPr lang="en-US" sz="1800" b="0" i="0" dirty="0">
                <a:solidFill>
                  <a:srgbClr val="000000"/>
                </a:solidFill>
                <a:effectLst/>
                <a:latin typeface="Calibri" panose="020F0502020204030204" pitchFamily="34" charset="0"/>
              </a:rPr>
              <a:t>The Sustainable DC team completed two projects, with consultant support, to develop recommendations for further enhancing equity and improving quantitative targets in the forthcoming Sustainable DC 3.0 Plan. The team has transformed these recommendations into draft revisions to the existing goals, targets, and actions in the plan and shared those draft revisions with implementing agencies for review. Once feedback is incorporated, the Sustainable DC team will begin developing a full draft of Sustainable DC 3.0, with the goal to submit it for Mayoral review in May 2024.</a:t>
            </a:r>
            <a:endParaRPr lang="en-US" b="0" i="0" dirty="0">
              <a:solidFill>
                <a:srgbClr val="000000"/>
              </a:solidFill>
              <a:effectLst/>
              <a:latin typeface="Noto Sans" panose="020B0502040504020204" pitchFamily="34" charset="0"/>
            </a:endParaRPr>
          </a:p>
          <a:p>
            <a:pPr algn="l" fontAlgn="base"/>
            <a:endParaRPr lang="en-US" b="1" i="0" dirty="0">
              <a:solidFill>
                <a:srgbClr val="000000"/>
              </a:solidFill>
              <a:effectLst/>
              <a:latin typeface="Noto Sans" panose="020B0502040504020204" pitchFamily="34" charset="0"/>
            </a:endParaRPr>
          </a:p>
          <a:p>
            <a:pPr algn="l" fontAlgn="base"/>
            <a:r>
              <a:rPr lang="en-US" b="1" i="0" dirty="0">
                <a:solidFill>
                  <a:srgbClr val="000000"/>
                </a:solidFill>
                <a:effectLst/>
                <a:latin typeface="Noto Sans" panose="020B0502040504020204" pitchFamily="34" charset="0"/>
              </a:rPr>
              <a:t>Federal funding in the District</a:t>
            </a:r>
          </a:p>
          <a:p>
            <a:pPr algn="l" fontAlgn="base"/>
            <a:r>
              <a:rPr lang="en-US" b="0" i="0" dirty="0">
                <a:solidFill>
                  <a:srgbClr val="000000"/>
                </a:solidFill>
                <a:effectLst/>
                <a:latin typeface="Noto Sans" panose="020B0502040504020204" pitchFamily="34" charset="0"/>
              </a:rPr>
              <a:t>DOEE has published a webpage showing recent and upcoming awards of federal funds flowing into the District. </a:t>
            </a:r>
          </a:p>
          <a:p>
            <a:pPr algn="l" fontAlgn="base"/>
            <a:endParaRPr lang="en-US" b="0" i="0" dirty="0">
              <a:solidFill>
                <a:srgbClr val="000000"/>
              </a:solidFill>
              <a:effectLst/>
              <a:latin typeface="Noto Sans" panose="020B0502040504020204" pitchFamily="34" charset="0"/>
            </a:endParaRPr>
          </a:p>
          <a:p>
            <a:pPr algn="l" fontAlgn="base"/>
            <a:r>
              <a:rPr lang="en-US" b="1" i="0" dirty="0">
                <a:solidFill>
                  <a:srgbClr val="000000"/>
                </a:solidFill>
                <a:effectLst/>
                <a:latin typeface="Noto Sans" panose="020B0502040504020204" pitchFamily="34" charset="0"/>
              </a:rPr>
              <a:t>Climate Pollution Reduction 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DC received $3M from the CPRG to work on climate planning earlier this year. $1M of that has been awarded to MWCOG to work on regional climate planning. DOEE is currently drafting its Priority Climate Action Plan, due March 1st. The PCAP is being informed by the CEDC 2.0 public engagement process and input from District agencies.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Climate Ready DC – Climate Projections Update</a:t>
            </a:r>
            <a:endParaRPr lang="en-US" b="1" dirty="0">
              <a:solidFill>
                <a:srgbClr val="444444"/>
              </a:solidFill>
              <a:latin typeface="Roboto-Regular"/>
            </a:endParaRPr>
          </a:p>
          <a:p>
            <a:pPr marL="0" marR="0" algn="l">
              <a:spcBef>
                <a:spcPts val="0"/>
              </a:spcBef>
              <a:spcAft>
                <a:spcPts val="0"/>
              </a:spcAft>
            </a:pPr>
            <a:r>
              <a:rPr lang="en-US" sz="2800" dirty="0"/>
              <a:t>DOEE and HSEMA have completed a draft update to the District's climate change projections. The two agencies are now convening multiple other agencies to discuss the findings and discuss how best to report progress on Resilient DC and update Climate Ready DC.</a:t>
            </a:r>
            <a:endParaRPr lang="en-US" b="1" dirty="0">
              <a:solidFill>
                <a:srgbClr val="444444"/>
              </a:solidFill>
              <a:latin typeface="Roboto-Regular"/>
            </a:endParaRPr>
          </a:p>
          <a:p>
            <a:pPr algn="l" fontAlgn="base"/>
            <a:endParaRPr lang="en-US" b="0" i="0" dirty="0">
              <a:solidFill>
                <a:srgbClr val="000000"/>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3</a:t>
            </a:fld>
            <a:endParaRPr lang="en-US"/>
          </a:p>
        </p:txBody>
      </p:sp>
    </p:spTree>
    <p:extLst>
      <p:ext uri="{BB962C8B-B14F-4D97-AF65-F5344CB8AC3E}">
        <p14:creationId xmlns:p14="http://schemas.microsoft.com/office/powerpoint/2010/main" val="87172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Calibri" panose="020F0502020204030204" pitchFamily="34" charset="0"/>
              </a:rPr>
              <a:t>DC Flood Task Force Final Report</a:t>
            </a:r>
            <a:endParaRPr lang="en-US" sz="1200" b="0" i="0" u="none" strike="noStrike" baseline="0" dirty="0">
              <a:solidFill>
                <a:srgbClr val="000000"/>
              </a:solidFill>
              <a:latin typeface="Century Gothic" panose="020B0502020202020204" pitchFamily="34" charset="0"/>
            </a:endParaRPr>
          </a:p>
          <a:p>
            <a:r>
              <a:rPr lang="en-US" sz="1200" b="0" i="0" u="none" strike="noStrike" baseline="0" dirty="0">
                <a:solidFill>
                  <a:srgbClr val="000000"/>
                </a:solidFill>
                <a:latin typeface="Century Gothic" panose="020B0502020202020204" pitchFamily="34" charset="0"/>
              </a:rPr>
              <a:t>Between September 2021 and January 2023, the Task Force and Action Teams met 32 times and hosted public listening sessions to investigate potential actions. Based on these conversations, the Task Force recommended 27 actions for submission to the City Administrator, which include proposals to: </a:t>
            </a:r>
          </a:p>
          <a:p>
            <a:r>
              <a:rPr lang="en-US" sz="1200" b="0" i="0" u="none" strike="noStrike" baseline="0" dirty="0">
                <a:solidFill>
                  <a:srgbClr val="000000"/>
                </a:solidFill>
                <a:latin typeface="Century Gothic" panose="020B0502020202020204" pitchFamily="34" charset="0"/>
              </a:rPr>
              <a:t>• Update the District’s flood maps to account for climate change and interior flooding. </a:t>
            </a:r>
          </a:p>
          <a:p>
            <a:r>
              <a:rPr lang="en-US" sz="1200" b="0" i="0" u="none" strike="noStrike" baseline="0" dirty="0">
                <a:solidFill>
                  <a:srgbClr val="000000"/>
                </a:solidFill>
                <a:latin typeface="Century Gothic" panose="020B0502020202020204" pitchFamily="34" charset="0"/>
              </a:rPr>
              <a:t>• Repair and upgrade homes to be more flood resilient. </a:t>
            </a:r>
          </a:p>
          <a:p>
            <a:r>
              <a:rPr lang="en-US" sz="1200" b="0" i="0" u="none" strike="noStrike" baseline="0" dirty="0">
                <a:solidFill>
                  <a:srgbClr val="000000"/>
                </a:solidFill>
                <a:latin typeface="Century Gothic" panose="020B0502020202020204" pitchFamily="34" charset="0"/>
              </a:rPr>
              <a:t>• Install neighborhood-scale flood infrastructure. </a:t>
            </a:r>
          </a:p>
          <a:p>
            <a:r>
              <a:rPr lang="en-US" sz="1200" b="0" i="0" u="none" strike="noStrike" baseline="0" dirty="0">
                <a:solidFill>
                  <a:srgbClr val="000000"/>
                </a:solidFill>
                <a:latin typeface="Century Gothic" panose="020B0502020202020204" pitchFamily="34" charset="0"/>
              </a:rPr>
              <a:t>• Improve internal District agency processes for flood related permitting and complaint resolution. </a:t>
            </a:r>
          </a:p>
          <a:p>
            <a:r>
              <a:rPr lang="en-US" sz="1200" b="0" i="0" u="none" strike="noStrike" baseline="0" dirty="0">
                <a:solidFill>
                  <a:srgbClr val="000000"/>
                </a:solidFill>
                <a:latin typeface="Century Gothic" panose="020B0502020202020204" pitchFamily="34" charset="0"/>
              </a:rPr>
              <a:t>• Increase availability and affordability of flood insurance. </a:t>
            </a:r>
            <a:endParaRPr lang="en-US" b="1" i="0" dirty="0">
              <a:solidFill>
                <a:srgbClr val="000000"/>
              </a:solidFill>
              <a:effectLst/>
              <a:latin typeface="Montserrat" panose="00000500000000000000" pitchFamily="2" charset="0"/>
            </a:endParaRPr>
          </a:p>
          <a:p>
            <a:pPr algn="l" fontAlgn="base">
              <a:spcBef>
                <a:spcPts val="1200"/>
              </a:spcBef>
            </a:pPr>
            <a:endParaRPr lang="en-US" b="1" i="0" dirty="0">
              <a:solidFill>
                <a:srgbClr val="000000"/>
              </a:solidFill>
              <a:effectLst/>
              <a:latin typeface="Montserrat" panose="00000500000000000000" pitchFamily="2" charset="0"/>
            </a:endParaRPr>
          </a:p>
          <a:p>
            <a:pPr algn="l" fontAlgn="base">
              <a:spcBef>
                <a:spcPts val="1200"/>
              </a:spcBef>
            </a:pPr>
            <a:r>
              <a:rPr lang="en-US" b="1" i="0" dirty="0">
                <a:solidFill>
                  <a:srgbClr val="000000"/>
                </a:solidFill>
                <a:effectLst/>
                <a:latin typeface="Montserrat" panose="00000500000000000000" pitchFamily="2" charset="0"/>
              </a:rPr>
              <a:t>Battery Recycling Program</a:t>
            </a:r>
          </a:p>
          <a:p>
            <a:pPr algn="l" fontAlgn="base">
              <a:spcBef>
                <a:spcPts val="1200"/>
              </a:spcBef>
            </a:pPr>
            <a:r>
              <a:rPr lang="en-US" dirty="0"/>
              <a:t>As of November, consumers in the District can now drop off household batteries for recycling at designated sites throughout the city. The program was developed in compliance with District law and regulations by Call2Recycle, the District’s battery stewardship organization, on behalf of battery manufacturers. The collection sites accept both single-use and rechargeable batteries at no cost to consumers for collection and recycling. DOEE oversees the program. A map of the initial collection sites can be found on Call2Recycle’s locator webpage. The program is still adding collection sites, so monitor the online map to learn about new participating locations. For more details, visit Call2Recycle’s District program webpage.</a:t>
            </a:r>
          </a:p>
          <a:p>
            <a:pPr algn="l" fontAlgn="base">
              <a:spcBef>
                <a:spcPts val="1200"/>
              </a:spcBef>
            </a:pPr>
            <a:endParaRPr lang="en-US" b="1" i="0" dirty="0">
              <a:solidFill>
                <a:srgbClr val="000000"/>
              </a:solidFill>
              <a:effectLst/>
              <a:latin typeface="Montserrat" panose="00000500000000000000" pitchFamily="2" charset="0"/>
            </a:endParaRPr>
          </a:p>
          <a:p>
            <a:pPr algn="l" fontAlgn="base">
              <a:spcBef>
                <a:spcPts val="1200"/>
              </a:spcBef>
            </a:pPr>
            <a:r>
              <a:rPr lang="en-US" b="1" i="0" dirty="0">
                <a:solidFill>
                  <a:srgbClr val="000000"/>
                </a:solidFill>
                <a:effectLst/>
                <a:latin typeface="Montserrat" panose="00000500000000000000" pitchFamily="2" charset="0"/>
              </a:rPr>
              <a:t>Save the Date for Healthy Homes Fair on April 6</a:t>
            </a:r>
          </a:p>
          <a:p>
            <a:pPr rtl="0">
              <a:spcBef>
                <a:spcPts val="0"/>
              </a:spcBef>
              <a:spcAft>
                <a:spcPts val="0"/>
              </a:spcAft>
            </a:pPr>
            <a:r>
              <a:rPr lang="en-US" sz="1800" b="0" i="0" u="none" strike="noStrike" dirty="0">
                <a:solidFill>
                  <a:srgbClr val="000000"/>
                </a:solidFill>
                <a:effectLst/>
                <a:latin typeface="Georgia" panose="02040502050405020303" pitchFamily="18" charset="0"/>
              </a:rPr>
              <a:t>Join DOEE and </a:t>
            </a:r>
            <a:r>
              <a:rPr lang="en-US" sz="1800" b="0" i="0" u="sng" strike="noStrike" dirty="0">
                <a:solidFill>
                  <a:srgbClr val="1155CC"/>
                </a:solidFill>
                <a:effectLst/>
                <a:latin typeface="Georgia" panose="02040502050405020303" pitchFamily="18" charset="0"/>
                <a:hlinkClick r:id="rId3"/>
              </a:rPr>
              <a:t>Electrify DC</a:t>
            </a:r>
            <a:r>
              <a:rPr lang="en-US" sz="1800" b="0" i="0" u="none" strike="noStrike" dirty="0">
                <a:solidFill>
                  <a:srgbClr val="000000"/>
                </a:solidFill>
                <a:effectLst/>
                <a:latin typeface="Georgia" panose="02040502050405020303" pitchFamily="18" charset="0"/>
              </a:rPr>
              <a:t>, a leading non-profit dedicated to home electrification, as a sponsor of the inaugural </a:t>
            </a:r>
            <a:r>
              <a:rPr lang="en-US" sz="1800" b="0" i="0" u="sng" strike="noStrike" dirty="0">
                <a:solidFill>
                  <a:srgbClr val="1155CC"/>
                </a:solidFill>
                <a:effectLst/>
                <a:latin typeface="Georgia" panose="02040502050405020303" pitchFamily="18" charset="0"/>
                <a:hlinkClick r:id="rId4"/>
              </a:rPr>
              <a:t>Healthy Homes Fair</a:t>
            </a:r>
            <a:r>
              <a:rPr lang="en-US" sz="1800" b="0" i="0" u="none" strike="noStrike" dirty="0">
                <a:solidFill>
                  <a:srgbClr val="000000"/>
                </a:solidFill>
                <a:effectLst/>
                <a:latin typeface="Georgia" panose="02040502050405020303" pitchFamily="18" charset="0"/>
              </a:rPr>
              <a:t> - a full-day expo and interactive learning experience for 1,000+ home renovation professionals, career seekers, homeowners, and renters. By becoming a sponsor, you can prominently showcase your products and services and play a pivotal role in promoting home electrification and building a cleaner, more sustainable DC. </a:t>
            </a:r>
            <a:r>
              <a:rPr lang="en-US" sz="1800" b="0" i="0" u="sng" strike="noStrike" dirty="0">
                <a:solidFill>
                  <a:srgbClr val="1155CC"/>
                </a:solidFill>
                <a:effectLst/>
                <a:latin typeface="Georgia" panose="02040502050405020303" pitchFamily="18" charset="0"/>
                <a:hlinkClick r:id="rId5"/>
              </a:rPr>
              <a:t>Sign Up Today</a:t>
            </a:r>
            <a:r>
              <a:rPr lang="en-US" sz="1800" b="0" i="0" u="none" strike="noStrike" dirty="0">
                <a:solidFill>
                  <a:srgbClr val="000000"/>
                </a:solidFill>
                <a:effectLst/>
                <a:latin typeface="Georgia" panose="02040502050405020303" pitchFamily="18" charset="0"/>
              </a:rPr>
              <a:t> to sponsor or exhibit. Early Bird Pricing Available until </a:t>
            </a:r>
            <a:r>
              <a:rPr lang="en-US" sz="1800" b="1" i="0" u="none" strike="noStrike" dirty="0">
                <a:solidFill>
                  <a:srgbClr val="000000"/>
                </a:solidFill>
                <a:effectLst/>
                <a:latin typeface="Georgia" panose="02040502050405020303" pitchFamily="18" charset="0"/>
              </a:rPr>
              <a:t>Friday, January 12th, 2024. </a:t>
            </a:r>
            <a:r>
              <a:rPr lang="en-US" sz="1800" b="0" i="0" u="none" strike="noStrike" dirty="0">
                <a:solidFill>
                  <a:srgbClr val="000000"/>
                </a:solidFill>
                <a:effectLst/>
                <a:latin typeface="Georgia" panose="02040502050405020303" pitchFamily="18" charset="0"/>
              </a:rPr>
              <a:t>Contact vanessa@electrifydc.org with questions. </a:t>
            </a:r>
            <a:endParaRPr lang="en-US" b="0" dirty="0">
              <a:effectLst/>
            </a:endParaRPr>
          </a:p>
          <a:p>
            <a:pPr algn="l" fontAlgn="base">
              <a:spcBef>
                <a:spcPts val="1200"/>
              </a:spcBef>
            </a:pPr>
            <a:endParaRPr lang="en-US" b="1" i="0" dirty="0">
              <a:solidFill>
                <a:srgbClr val="000000"/>
              </a:solidFill>
              <a:effectLst/>
              <a:latin typeface="Montserrat" panose="00000500000000000000" pitchFamily="2" charset="0"/>
            </a:endParaRPr>
          </a:p>
          <a:p>
            <a:pPr algn="l" fontAlgn="base">
              <a:spcBef>
                <a:spcPts val="1200"/>
              </a:spcBef>
            </a:pPr>
            <a:r>
              <a:rPr lang="en-US" b="0" i="0" dirty="0">
                <a:effectLst/>
                <a:latin typeface="Times New Roman" panose="02020603050405020304" pitchFamily="18" charset="0"/>
              </a:rPr>
              <a:t>The Healthy Homes Fair is a full-day interactive event and expo that provides 1,000+ home renovation professionals, career seekers, homeowners, and renters an interactive space to learn and experience the power of electrification. This event increases awareness of products and services needed to accelerate the decarbonization of our homes and the incentives available to do so. The Fair is organized by Electrify DC, a nonprofit that is transforming the residential real estate market and the professions that serve it by bringing together real estate professionals, contractors of all kinds, government agencies, and the public to showcase the cost savings, health and climate benefits of electrification through education, training, and advocacy.</a:t>
            </a:r>
            <a:br>
              <a:rPr lang="en-US" dirty="0"/>
            </a:br>
            <a:r>
              <a:rPr lang="en-US" b="0" i="0" dirty="0">
                <a:effectLst/>
                <a:latin typeface="Times New Roman" panose="02020603050405020304" pitchFamily="18" charset="0"/>
              </a:rPr>
              <a:t>In the morning, the Fair will serve as a training ground for professionals, businesses, and people looking to join the clean energy workforce. In the afternoon, the Fair will empower homeowners and renters to make the transition to clean energy by showcasing products and services including heat pumps, induction cooktops, heat pump water heaters, heat pump dryers, EV chargers, battery storage, small plug-in vehicles, electric lawn tools, electrical panel components, rooftop solar, and other renewable energy solutions.</a:t>
            </a:r>
            <a:endParaRPr lang="en-US" b="1" i="0" dirty="0">
              <a:solidFill>
                <a:srgbClr val="000000"/>
              </a:solidFill>
              <a:effectLst/>
              <a:latin typeface="Montserrat" panose="00000500000000000000" pitchFamily="2" charset="0"/>
            </a:endParaRPr>
          </a:p>
          <a:p>
            <a:pPr algn="l"/>
            <a:endParaRPr lang="en-US" sz="1800" b="0" i="0" dirty="0">
              <a:solidFill>
                <a:srgbClr val="000000"/>
              </a:solidFill>
              <a:effectLst/>
              <a:latin typeface="Calibri" panose="020F0502020204030204" pitchFamily="34" charset="0"/>
            </a:endParaRPr>
          </a:p>
          <a:p>
            <a:pPr algn="l"/>
            <a:r>
              <a:rPr lang="en-US" sz="1800" b="1" i="0" dirty="0">
                <a:solidFill>
                  <a:srgbClr val="000000"/>
                </a:solidFill>
                <a:effectLst/>
                <a:latin typeface="Calibri" panose="020F0502020204030204" pitchFamily="34" charset="0"/>
              </a:rPr>
              <a:t>PSC Formal Case 1142</a:t>
            </a:r>
          </a:p>
          <a:p>
            <a:pPr algn="l"/>
            <a:r>
              <a:rPr lang="en-US" sz="1800" b="0" i="0" dirty="0">
                <a:solidFill>
                  <a:srgbClr val="000000"/>
                </a:solidFill>
                <a:effectLst/>
                <a:latin typeface="Calibri" panose="020F0502020204030204" pitchFamily="34" charset="0"/>
              </a:rPr>
              <a:t>Earlier this year, the District of Columbia Public Service Commission in Formal Case No. 1142, held that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had breached Term No. 5 of the 2018 Settlement Agreement regarding a merger between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and WGL Holdings Inc. (the parent company of Washington Gas Light Company). Term 5 required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to develop or cause to be developed 10 MW of electric grid energy storage or solar generation by July 6, 2023.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purchased 2.4 MW of solar renewable energy credits (SRECs) by July 6, 2023, in furtherance of its Term 5 obligation, but failed to cause to be developed 7.6 MW of its 10 MW responsibility. The Commission directed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and the District of Columbia Government (DCG) to reach a compromise penalty amount under DC Code § 34-706 for </a:t>
            </a:r>
            <a:r>
              <a:rPr lang="en-US" sz="1800" b="0" i="0" dirty="0" err="1">
                <a:solidFill>
                  <a:srgbClr val="000000"/>
                </a:solidFill>
                <a:effectLst/>
                <a:latin typeface="Calibri" panose="020F0502020204030204" pitchFamily="34" charset="0"/>
              </a:rPr>
              <a:t>AltaGas’s</a:t>
            </a:r>
            <a:r>
              <a:rPr lang="en-US" sz="1800" b="0" i="0" dirty="0">
                <a:solidFill>
                  <a:srgbClr val="000000"/>
                </a:solidFill>
                <a:effectLst/>
                <a:latin typeface="Calibri" panose="020F0502020204030204" pitchFamily="34" charset="0"/>
              </a:rPr>
              <a:t> breach of Term 5. On November 14, 2023, the District of Columbia Office of the Attorney General, for DCG, informed the Commission that DCG and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had been unable to reach a compromise. On November 21, </a:t>
            </a:r>
            <a:r>
              <a:rPr lang="en-US" sz="1800" b="0" i="0" dirty="0" err="1">
                <a:solidFill>
                  <a:srgbClr val="000000"/>
                </a:solidFill>
                <a:effectLst/>
                <a:latin typeface="Calibri" panose="020F0502020204030204" pitchFamily="34" charset="0"/>
              </a:rPr>
              <a:t>AltaGas</a:t>
            </a:r>
            <a:r>
              <a:rPr lang="en-US" sz="1800" b="0" i="0" dirty="0">
                <a:solidFill>
                  <a:srgbClr val="000000"/>
                </a:solidFill>
                <a:effectLst/>
                <a:latin typeface="Calibri" panose="020F0502020204030204" pitchFamily="34" charset="0"/>
              </a:rPr>
              <a:t> filed a motion proposing a penalty for its breach of Term 5, which would provide it more time to cause to be developed the outstanding 7.6 MW of solar generation along with quarterly noncompliance payments until the full 10 MW is caused to be developed. On November 28, 2023, the Commission provided parties to Formal Case No. 1142, 15 business days – until December 19 – to file comments on </a:t>
            </a:r>
            <a:r>
              <a:rPr lang="en-US" sz="1800" b="0" i="0" dirty="0" err="1">
                <a:solidFill>
                  <a:srgbClr val="000000"/>
                </a:solidFill>
                <a:effectLst/>
                <a:latin typeface="Calibri" panose="020F0502020204030204" pitchFamily="34" charset="0"/>
              </a:rPr>
              <a:t>AltaGas’s</a:t>
            </a:r>
            <a:r>
              <a:rPr lang="en-US" sz="1800" b="0" i="0" dirty="0">
                <a:solidFill>
                  <a:srgbClr val="000000"/>
                </a:solidFill>
                <a:effectLst/>
                <a:latin typeface="Calibri" panose="020F0502020204030204" pitchFamily="34" charset="0"/>
              </a:rPr>
              <a:t> proposed penalty motion and reply comments will be due 30 business days after November 28.</a:t>
            </a:r>
          </a:p>
        </p:txBody>
      </p:sp>
      <p:sp>
        <p:nvSpPr>
          <p:cNvPr id="4" name="Slide Number Placeholder 3"/>
          <p:cNvSpPr>
            <a:spLocks noGrp="1"/>
          </p:cNvSpPr>
          <p:nvPr>
            <p:ph type="sldNum" sz="quarter" idx="5"/>
          </p:nvPr>
        </p:nvSpPr>
        <p:spPr/>
        <p:txBody>
          <a:bodyPr/>
          <a:lstStyle/>
          <a:p>
            <a:fld id="{50CE17A7-BAC8-4D8C-85E2-137F3EE46833}" type="slidenum">
              <a:rPr lang="en-US" smtClean="0"/>
              <a:t>4</a:t>
            </a:fld>
            <a:endParaRPr lang="en-US"/>
          </a:p>
        </p:txBody>
      </p:sp>
    </p:spTree>
    <p:extLst>
      <p:ext uri="{BB962C8B-B14F-4D97-AF65-F5344CB8AC3E}">
        <p14:creationId xmlns:p14="http://schemas.microsoft.com/office/powerpoint/2010/main" val="278097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444444"/>
              </a:solidFill>
              <a:latin typeface="Roboto-Regular"/>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5</a:t>
            </a:fld>
            <a:endParaRPr lang="en-US"/>
          </a:p>
        </p:txBody>
      </p:sp>
    </p:spTree>
    <p:extLst>
      <p:ext uri="{BB962C8B-B14F-4D97-AF65-F5344CB8AC3E}">
        <p14:creationId xmlns:p14="http://schemas.microsoft.com/office/powerpoint/2010/main" val="124536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44444"/>
                </a:solidFill>
                <a:latin typeface="Roboto-Regular"/>
              </a:rPr>
              <a:t>Two CCCR vacancies: </a:t>
            </a:r>
          </a:p>
          <a:p>
            <a:r>
              <a:rPr lang="en-US" dirty="0">
                <a:solidFill>
                  <a:srgbClr val="444444"/>
                </a:solidFill>
                <a:latin typeface="Roboto-Regular"/>
              </a:rPr>
              <a:t>-Emergency Preparedness and Public Health</a:t>
            </a:r>
          </a:p>
          <a:p>
            <a:r>
              <a:rPr lang="en-US" dirty="0">
                <a:solidFill>
                  <a:srgbClr val="444444"/>
                </a:solidFill>
                <a:latin typeface="Roboto-Regular"/>
              </a:rPr>
              <a:t>-Seeking candidates who live in the District, preferably with deep local roots. </a:t>
            </a:r>
          </a:p>
          <a:p>
            <a:r>
              <a:rPr lang="en-US" dirty="0">
                <a:solidFill>
                  <a:srgbClr val="444444"/>
                </a:solidFill>
                <a:latin typeface="Roboto-Regular"/>
              </a:rPr>
              <a:t>-Send candidate recommendations </a:t>
            </a:r>
            <a:r>
              <a:rPr lang="en-US">
                <a:solidFill>
                  <a:srgbClr val="444444"/>
                </a:solidFill>
                <a:latin typeface="Roboto-Regular"/>
              </a:rPr>
              <a:t>to Uwe.</a:t>
            </a:r>
            <a:endParaRPr lang="en-US" dirty="0">
              <a:solidFill>
                <a:srgbClr val="444444"/>
              </a:solidFill>
              <a:latin typeface="Roboto-Regular"/>
            </a:endParaRPr>
          </a:p>
        </p:txBody>
      </p:sp>
      <p:sp>
        <p:nvSpPr>
          <p:cNvPr id="4" name="Slide Number Placeholder 3"/>
          <p:cNvSpPr>
            <a:spLocks noGrp="1"/>
          </p:cNvSpPr>
          <p:nvPr>
            <p:ph type="sldNum" sz="quarter" idx="5"/>
          </p:nvPr>
        </p:nvSpPr>
        <p:spPr/>
        <p:txBody>
          <a:bodyPr/>
          <a:lstStyle/>
          <a:p>
            <a:fld id="{50CE17A7-BAC8-4D8C-85E2-137F3EE46833}" type="slidenum">
              <a:rPr lang="en-US" smtClean="0"/>
              <a:t>6</a:t>
            </a:fld>
            <a:endParaRPr lang="en-US"/>
          </a:p>
        </p:txBody>
      </p:sp>
    </p:spTree>
    <p:extLst>
      <p:ext uri="{BB962C8B-B14F-4D97-AF65-F5344CB8AC3E}">
        <p14:creationId xmlns:p14="http://schemas.microsoft.com/office/powerpoint/2010/main" val="5257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E17A7-BAC8-4D8C-85E2-137F3EE46833}" type="slidenum">
              <a:rPr lang="en-US" smtClean="0"/>
              <a:t>7</a:t>
            </a:fld>
            <a:endParaRPr lang="en-US"/>
          </a:p>
        </p:txBody>
      </p:sp>
    </p:spTree>
    <p:extLst>
      <p:ext uri="{BB962C8B-B14F-4D97-AF65-F5344CB8AC3E}">
        <p14:creationId xmlns:p14="http://schemas.microsoft.com/office/powerpoint/2010/main" val="965421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DB7F21-24A0-F665-096C-9C1F6B6F577F}"/>
              </a:ext>
            </a:extLst>
          </p:cNvPr>
          <p:cNvPicPr>
            <a:picLocks noChangeAspect="1"/>
          </p:cNvPicPr>
          <p:nvPr userDrawn="1"/>
        </p:nvPicPr>
        <p:blipFill>
          <a:blip r:embed="rId2"/>
          <a:stretch>
            <a:fillRect/>
          </a:stretch>
        </p:blipFill>
        <p:spPr>
          <a:xfrm>
            <a:off x="5547739" y="2275024"/>
            <a:ext cx="6494288" cy="4281865"/>
          </a:xfrm>
          <a:prstGeom prst="rect">
            <a:avLst/>
          </a:prstGeom>
        </p:spPr>
      </p:pic>
      <p:sp>
        <p:nvSpPr>
          <p:cNvPr id="2" name="Title 1">
            <a:extLst>
              <a:ext uri="{FF2B5EF4-FFF2-40B4-BE49-F238E27FC236}">
                <a16:creationId xmlns:a16="http://schemas.microsoft.com/office/drawing/2014/main" id="{08BC0638-ADB1-1589-4F63-522ABD4BE69E}"/>
              </a:ext>
            </a:extLst>
          </p:cNvPr>
          <p:cNvSpPr>
            <a:spLocks noGrp="1"/>
          </p:cNvSpPr>
          <p:nvPr>
            <p:ph type="ctrTitle"/>
          </p:nvPr>
        </p:nvSpPr>
        <p:spPr>
          <a:xfrm>
            <a:off x="756355" y="706438"/>
            <a:ext cx="10873669" cy="1568586"/>
          </a:xfrm>
          <a:noFill/>
        </p:spPr>
        <p:txBody>
          <a:bodyPr lIns="91440" tIns="91440" rIns="91440" bIns="91440" anchor="b">
            <a:normAutofit/>
          </a:bodyPr>
          <a:lstStyle>
            <a:lvl1pPr algn="l">
              <a:defRPr sz="4000"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8418C1B-8967-1BD3-A0F1-0A7ACF8AD9AC}"/>
              </a:ext>
            </a:extLst>
          </p:cNvPr>
          <p:cNvSpPr>
            <a:spLocks noGrp="1"/>
          </p:cNvSpPr>
          <p:nvPr>
            <p:ph type="subTitle" idx="1"/>
          </p:nvPr>
        </p:nvSpPr>
        <p:spPr>
          <a:xfrm>
            <a:off x="756356" y="2468393"/>
            <a:ext cx="5204572" cy="1655762"/>
          </a:xfrm>
        </p:spPr>
        <p:txBody>
          <a:bodyPr/>
          <a:lstStyle>
            <a:lvl1pPr marL="0" indent="0" algn="l">
              <a:buNone/>
              <a:defRPr sz="2400" b="0" i="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7E5FC58-9CF5-1C03-0C97-9A4939B04AC5}"/>
              </a:ext>
            </a:extLst>
          </p:cNvPr>
          <p:cNvSpPr>
            <a:spLocks noGrp="1"/>
          </p:cNvSpPr>
          <p:nvPr>
            <p:ph type="dt" sz="half" idx="10"/>
          </p:nvPr>
        </p:nvSpPr>
        <p:spPr>
          <a:xfrm>
            <a:off x="756356" y="4317524"/>
            <a:ext cx="2743200" cy="365125"/>
          </a:xfrm>
          <a:prstGeom prst="rect">
            <a:avLst/>
          </a:prstGeom>
        </p:spPr>
        <p:txBody>
          <a:bodyPr/>
          <a:lstStyle>
            <a:lvl1pPr>
              <a:defRPr b="0" i="0">
                <a:solidFill>
                  <a:schemeClr val="bg1">
                    <a:lumMod val="50000"/>
                  </a:schemeClr>
                </a:solidFill>
              </a:defRPr>
            </a:lvl1pPr>
          </a:lstStyle>
          <a:p>
            <a:fld id="{9216B883-31CB-4415-8F78-CCD18A27A5E4}" type="datetimeFigureOut">
              <a:rPr lang="en-US" smtClean="0"/>
              <a:pPr/>
              <a:t>12/13/2023</a:t>
            </a:fld>
            <a:endParaRPr lang="en-US" dirty="0"/>
          </a:p>
        </p:txBody>
      </p:sp>
      <p:sp>
        <p:nvSpPr>
          <p:cNvPr id="6" name="Slide Number Placeholder 5">
            <a:extLst>
              <a:ext uri="{FF2B5EF4-FFF2-40B4-BE49-F238E27FC236}">
                <a16:creationId xmlns:a16="http://schemas.microsoft.com/office/drawing/2014/main" id="{DE3E3CD0-5D67-67F1-A03A-3B18C8B66A6F}"/>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143659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9E5D2-7B1F-FCB6-36CE-DE45FB0067B1}"/>
              </a:ext>
            </a:extLst>
          </p:cNvPr>
          <p:cNvSpPr>
            <a:spLocks noGrp="1"/>
          </p:cNvSpPr>
          <p:nvPr>
            <p:ph idx="1"/>
          </p:nvPr>
        </p:nvSpPr>
        <p:spPr>
          <a:xfrm>
            <a:off x="838200" y="1070803"/>
            <a:ext cx="10515600" cy="3783419"/>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CA918F6-7DCD-4C2F-272A-0B5840C55E37}"/>
              </a:ext>
            </a:extLst>
          </p:cNvPr>
          <p:cNvSpPr>
            <a:spLocks noGrp="1"/>
          </p:cNvSpPr>
          <p:nvPr>
            <p:ph type="sldNum" sz="quarter" idx="12"/>
          </p:nvPr>
        </p:nvSpPr>
        <p:spPr/>
        <p:txBody>
          <a:bodyPr/>
          <a:lstStyle/>
          <a:p>
            <a:fld id="{4493EE80-6872-4272-99AB-47DA38E22CFC}" type="slidenum">
              <a:rPr lang="en-US" smtClean="0"/>
              <a:t>‹#›</a:t>
            </a:fld>
            <a:endParaRPr lang="en-US"/>
          </a:p>
        </p:txBody>
      </p:sp>
      <p:sp>
        <p:nvSpPr>
          <p:cNvPr id="4" name="Rectangle 3">
            <a:extLst>
              <a:ext uri="{FF2B5EF4-FFF2-40B4-BE49-F238E27FC236}">
                <a16:creationId xmlns:a16="http://schemas.microsoft.com/office/drawing/2014/main" id="{EA15401C-26D0-DF91-7EE0-C3D6A3CC8171}"/>
              </a:ext>
            </a:extLst>
          </p:cNvPr>
          <p:cNvSpPr/>
          <p:nvPr userDrawn="1"/>
        </p:nvSpPr>
        <p:spPr>
          <a:xfrm>
            <a:off x="2223911" y="6352156"/>
            <a:ext cx="9129889"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a:extLst>
              <a:ext uri="{FF2B5EF4-FFF2-40B4-BE49-F238E27FC236}">
                <a16:creationId xmlns:a16="http://schemas.microsoft.com/office/drawing/2014/main" id="{AD968FE7-C957-B92A-398E-A999F447793F}"/>
              </a:ext>
            </a:extLst>
          </p:cNvPr>
          <p:cNvSpPr>
            <a:spLocks noGrp="1"/>
          </p:cNvSpPr>
          <p:nvPr>
            <p:ph type="title"/>
          </p:nvPr>
        </p:nvSpPr>
        <p:spPr>
          <a:xfrm>
            <a:off x="0" y="140719"/>
            <a:ext cx="11353800" cy="650875"/>
          </a:xfrm>
          <a:prstGeom prst="rect">
            <a:avLst/>
          </a:prstGeom>
          <a:solidFill>
            <a:schemeClr val="accent5"/>
          </a:solidFill>
        </p:spPr>
        <p:txBody>
          <a:bodyPr vert="horz" lIns="822960" tIns="45720" rIns="548640" bIns="45720" rtlCol="0" anchor="ctr">
            <a:normAutofit/>
          </a:bodyPr>
          <a:lstStyle/>
          <a:p>
            <a:r>
              <a:rPr lang="en-US" dirty="0"/>
              <a:t>Click to edit Master title style</a:t>
            </a:r>
          </a:p>
        </p:txBody>
      </p:sp>
    </p:spTree>
    <p:extLst>
      <p:ext uri="{BB962C8B-B14F-4D97-AF65-F5344CB8AC3E}">
        <p14:creationId xmlns:p14="http://schemas.microsoft.com/office/powerpoint/2010/main" val="423977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A918F6-7DCD-4C2F-272A-0B5840C55E37}"/>
              </a:ext>
            </a:extLst>
          </p:cNvPr>
          <p:cNvSpPr>
            <a:spLocks noGrp="1"/>
          </p:cNvSpPr>
          <p:nvPr>
            <p:ph type="sldNum" sz="quarter" idx="12"/>
          </p:nvPr>
        </p:nvSpPr>
        <p:spPr/>
        <p:txBody>
          <a:bodyPr/>
          <a:lstStyle/>
          <a:p>
            <a:fld id="{4493EE80-6872-4272-99AB-47DA38E22CFC}" type="slidenum">
              <a:rPr lang="en-US" smtClean="0"/>
              <a:t>‹#›</a:t>
            </a:fld>
            <a:endParaRPr lang="en-US"/>
          </a:p>
        </p:txBody>
      </p:sp>
      <p:sp>
        <p:nvSpPr>
          <p:cNvPr id="5" name="Title Placeholder 1">
            <a:extLst>
              <a:ext uri="{FF2B5EF4-FFF2-40B4-BE49-F238E27FC236}">
                <a16:creationId xmlns:a16="http://schemas.microsoft.com/office/drawing/2014/main" id="{EAF53D12-D819-15F9-D441-A7AD4194B390}"/>
              </a:ext>
            </a:extLst>
          </p:cNvPr>
          <p:cNvSpPr>
            <a:spLocks noGrp="1"/>
          </p:cNvSpPr>
          <p:nvPr>
            <p:ph type="title"/>
          </p:nvPr>
        </p:nvSpPr>
        <p:spPr>
          <a:xfrm>
            <a:off x="0" y="140719"/>
            <a:ext cx="11353800" cy="650875"/>
          </a:xfrm>
          <a:prstGeom prst="rect">
            <a:avLst/>
          </a:prstGeom>
          <a:solidFill>
            <a:schemeClr val="accent5"/>
          </a:solidFill>
        </p:spPr>
        <p:txBody>
          <a:bodyPr vert="horz" lIns="822960" tIns="45720" rIns="548640" bIns="45720" rtlCol="0" anchor="ctr">
            <a:normAutofit/>
          </a:bodyPr>
          <a:lstStyle/>
          <a:p>
            <a:r>
              <a:rPr lang="en-US" dirty="0"/>
              <a:t>Click to edit Master title style</a:t>
            </a:r>
          </a:p>
        </p:txBody>
      </p:sp>
      <p:sp>
        <p:nvSpPr>
          <p:cNvPr id="8" name="Content Placeholder 2">
            <a:extLst>
              <a:ext uri="{FF2B5EF4-FFF2-40B4-BE49-F238E27FC236}">
                <a16:creationId xmlns:a16="http://schemas.microsoft.com/office/drawing/2014/main" id="{447F9348-19BF-047B-82CE-68E3154950A7}"/>
              </a:ext>
            </a:extLst>
          </p:cNvPr>
          <p:cNvSpPr>
            <a:spLocks noGrp="1"/>
          </p:cNvSpPr>
          <p:nvPr>
            <p:ph idx="1"/>
          </p:nvPr>
        </p:nvSpPr>
        <p:spPr>
          <a:xfrm>
            <a:off x="849490" y="1080557"/>
            <a:ext cx="10515600" cy="511175"/>
          </a:xfrm>
        </p:spPr>
        <p:txBody>
          <a:bodyPr/>
          <a:lstStyle>
            <a:lvl1pPr marL="0" indent="0">
              <a:buNone/>
              <a:defRPr b="1"/>
            </a:lvl1pPr>
            <a:lvl2pPr marL="457200" indent="0">
              <a:buNone/>
              <a:defRPr/>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6A8D0543-1BA0-AA26-45BB-A2E93E2A41B9}"/>
              </a:ext>
            </a:extLst>
          </p:cNvPr>
          <p:cNvSpPr>
            <a:spLocks noGrp="1"/>
          </p:cNvSpPr>
          <p:nvPr>
            <p:ph idx="13"/>
          </p:nvPr>
        </p:nvSpPr>
        <p:spPr>
          <a:xfrm>
            <a:off x="849490" y="1707091"/>
            <a:ext cx="10515600" cy="3214863"/>
          </a:xfrm>
        </p:spPr>
        <p:txBody>
          <a:bodyPr>
            <a:normAutofit/>
          </a:bodyPr>
          <a:lstStyle>
            <a:lvl1pPr marL="0" indent="0">
              <a:buNone/>
              <a:defRPr sz="1600" b="0">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6730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B74C-E2C4-6476-2D6C-BE01B32E810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3EB4BC60-9956-6909-6A15-CD001048DBCC}"/>
              </a:ext>
            </a:extLst>
          </p:cNvPr>
          <p:cNvSpPr>
            <a:spLocks noGrp="1"/>
          </p:cNvSpPr>
          <p:nvPr>
            <p:ph type="sldNum" sz="quarter" idx="12"/>
          </p:nvPr>
        </p:nvSpPr>
        <p:spPr/>
        <p:txBody>
          <a:bodyPr/>
          <a:lstStyle/>
          <a:p>
            <a:fld id="{4493EE80-6872-4272-99AB-47DA38E22CFC}" type="slidenum">
              <a:rPr lang="en-US" smtClean="0"/>
              <a:t>‹#›</a:t>
            </a:fld>
            <a:endParaRPr lang="en-US"/>
          </a:p>
        </p:txBody>
      </p:sp>
      <p:sp>
        <p:nvSpPr>
          <p:cNvPr id="5" name="Content Placeholder 2">
            <a:extLst>
              <a:ext uri="{FF2B5EF4-FFF2-40B4-BE49-F238E27FC236}">
                <a16:creationId xmlns:a16="http://schemas.microsoft.com/office/drawing/2014/main" id="{CDF21EE2-9752-ABDF-2B58-ED0E7A1E6C0C}"/>
              </a:ext>
            </a:extLst>
          </p:cNvPr>
          <p:cNvSpPr>
            <a:spLocks noGrp="1"/>
          </p:cNvSpPr>
          <p:nvPr>
            <p:ph idx="1"/>
          </p:nvPr>
        </p:nvSpPr>
        <p:spPr>
          <a:xfrm>
            <a:off x="838200" y="1407936"/>
            <a:ext cx="5094112" cy="511175"/>
          </a:xfrm>
        </p:spPr>
        <p:txBody>
          <a:bodyPr anchor="b">
            <a:normAutofit/>
          </a:bodyPr>
          <a:lstStyle>
            <a:lvl1pPr marL="0" indent="0">
              <a:buNone/>
              <a:defRPr sz="2000" b="1"/>
            </a:lvl1pPr>
            <a:lvl2pPr marL="457200" indent="0">
              <a:buNone/>
              <a:defRPr/>
            </a:lvl2pPr>
          </a:lstStyle>
          <a:p>
            <a:pPr lvl="0"/>
            <a:r>
              <a:rPr lang="en-US" dirty="0"/>
              <a:t>Click to edit Master text styles</a:t>
            </a:r>
          </a:p>
        </p:txBody>
      </p:sp>
      <p:sp>
        <p:nvSpPr>
          <p:cNvPr id="6" name="Content Placeholder 2">
            <a:extLst>
              <a:ext uri="{FF2B5EF4-FFF2-40B4-BE49-F238E27FC236}">
                <a16:creationId xmlns:a16="http://schemas.microsoft.com/office/drawing/2014/main" id="{8FDB91F0-BED0-C624-51F4-802D33C08182}"/>
              </a:ext>
            </a:extLst>
          </p:cNvPr>
          <p:cNvSpPr>
            <a:spLocks noGrp="1"/>
          </p:cNvSpPr>
          <p:nvPr>
            <p:ph idx="13"/>
          </p:nvPr>
        </p:nvSpPr>
        <p:spPr>
          <a:xfrm>
            <a:off x="838200" y="2034470"/>
            <a:ext cx="5094112" cy="3214863"/>
          </a:xfrm>
        </p:spPr>
        <p:txBody>
          <a:bodyPr>
            <a:normAutofit/>
          </a:bodyPr>
          <a:lstStyle>
            <a:lvl1pPr marL="0" indent="0">
              <a:buNone/>
              <a:defRPr sz="1600" b="0">
                <a:latin typeface="+mn-lt"/>
              </a:defRPr>
            </a:lvl1pPr>
            <a:lvl2pPr marL="457200" indent="0">
              <a:buNone/>
              <a:defRPr/>
            </a:lvl2pPr>
          </a:lstStyle>
          <a:p>
            <a:pPr lvl="0"/>
            <a:r>
              <a:rPr lang="en-US" dirty="0"/>
              <a:t>Click to edit Master text styles</a:t>
            </a:r>
          </a:p>
        </p:txBody>
      </p:sp>
      <p:sp>
        <p:nvSpPr>
          <p:cNvPr id="8" name="Content Placeholder 2">
            <a:extLst>
              <a:ext uri="{FF2B5EF4-FFF2-40B4-BE49-F238E27FC236}">
                <a16:creationId xmlns:a16="http://schemas.microsoft.com/office/drawing/2014/main" id="{86960C4C-E263-45AA-5895-0F26CBF220E4}"/>
              </a:ext>
            </a:extLst>
          </p:cNvPr>
          <p:cNvSpPr>
            <a:spLocks noGrp="1"/>
          </p:cNvSpPr>
          <p:nvPr>
            <p:ph idx="14"/>
          </p:nvPr>
        </p:nvSpPr>
        <p:spPr>
          <a:xfrm>
            <a:off x="6259688" y="1407936"/>
            <a:ext cx="5094112" cy="511175"/>
          </a:xfrm>
        </p:spPr>
        <p:txBody>
          <a:bodyPr anchor="b">
            <a:normAutofit/>
          </a:bodyPr>
          <a:lstStyle>
            <a:lvl1pPr marL="0" indent="0">
              <a:buNone/>
              <a:defRPr sz="2000" b="1"/>
            </a:lvl1pPr>
            <a:lvl2pPr marL="457200" indent="0">
              <a:buNone/>
              <a:defRPr/>
            </a:lvl2pPr>
          </a:lstStyle>
          <a:p>
            <a:pPr lvl="0"/>
            <a:r>
              <a:rPr lang="en-US" dirty="0"/>
              <a:t>Click to edit Master text styles</a:t>
            </a:r>
          </a:p>
        </p:txBody>
      </p:sp>
      <p:sp>
        <p:nvSpPr>
          <p:cNvPr id="9" name="Content Placeholder 2">
            <a:extLst>
              <a:ext uri="{FF2B5EF4-FFF2-40B4-BE49-F238E27FC236}">
                <a16:creationId xmlns:a16="http://schemas.microsoft.com/office/drawing/2014/main" id="{546200A5-42A5-B751-F26A-5153F4C56410}"/>
              </a:ext>
            </a:extLst>
          </p:cNvPr>
          <p:cNvSpPr>
            <a:spLocks noGrp="1"/>
          </p:cNvSpPr>
          <p:nvPr>
            <p:ph idx="15"/>
          </p:nvPr>
        </p:nvSpPr>
        <p:spPr>
          <a:xfrm>
            <a:off x="6259688" y="2034470"/>
            <a:ext cx="5094112" cy="3214863"/>
          </a:xfrm>
        </p:spPr>
        <p:txBody>
          <a:bodyPr>
            <a:normAutofit/>
          </a:bodyPr>
          <a:lstStyle>
            <a:lvl1pPr marL="0" indent="0">
              <a:buNone/>
              <a:defRPr sz="1600" b="0">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5518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6CF2-94C6-E2AF-4E11-3CF0E272B68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6EBAACB1-7195-4218-A212-548D8B77FFDF}"/>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29500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0CE731-E48A-0D20-0628-E232CB18BF19}"/>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312266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4D9D-5824-2C2F-1822-8A16237E8853}"/>
              </a:ext>
            </a:extLst>
          </p:cNvPr>
          <p:cNvSpPr>
            <a:spLocks noGrp="1"/>
          </p:cNvSpPr>
          <p:nvPr>
            <p:ph type="title"/>
          </p:nvPr>
        </p:nvSpPr>
        <p:spPr>
          <a:xfrm>
            <a:off x="0" y="457200"/>
            <a:ext cx="4772025" cy="145573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91455A-42DA-AE4D-8642-9319DE4BC27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AB06188-9FA8-1681-15B9-405191387324}"/>
              </a:ext>
            </a:extLst>
          </p:cNvPr>
          <p:cNvSpPr>
            <a:spLocks noGrp="1"/>
          </p:cNvSpPr>
          <p:nvPr>
            <p:ph type="body" sz="half" idx="2"/>
          </p:nvPr>
        </p:nvSpPr>
        <p:spPr>
          <a:xfrm>
            <a:off x="839788" y="2400300"/>
            <a:ext cx="3932237" cy="34686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6D1792DB-E226-B15F-2F39-A6D998031DC6}"/>
              </a:ext>
            </a:extLst>
          </p:cNvPr>
          <p:cNvSpPr>
            <a:spLocks noGrp="1"/>
          </p:cNvSpPr>
          <p:nvPr>
            <p:ph type="sldNum" sz="quarter" idx="12"/>
          </p:nvPr>
        </p:nvSpPr>
        <p:spPr/>
        <p:txBody>
          <a:bodyPr/>
          <a:lstStyle/>
          <a:p>
            <a:fld id="{4493EE80-6872-4272-99AB-47DA38E22CFC}" type="slidenum">
              <a:rPr lang="en-US" smtClean="0"/>
              <a:t>‹#›</a:t>
            </a:fld>
            <a:endParaRPr lang="en-US"/>
          </a:p>
        </p:txBody>
      </p:sp>
    </p:spTree>
    <p:extLst>
      <p:ext uri="{BB962C8B-B14F-4D97-AF65-F5344CB8AC3E}">
        <p14:creationId xmlns:p14="http://schemas.microsoft.com/office/powerpoint/2010/main" val="344049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5C35F-4A3C-BE6E-A2D0-AD30FD10FBF6}"/>
              </a:ext>
            </a:extLst>
          </p:cNvPr>
          <p:cNvSpPr>
            <a:spLocks noGrp="1"/>
          </p:cNvSpPr>
          <p:nvPr>
            <p:ph type="title"/>
          </p:nvPr>
        </p:nvSpPr>
        <p:spPr>
          <a:xfrm>
            <a:off x="0" y="140719"/>
            <a:ext cx="11353800" cy="650875"/>
          </a:xfrm>
          <a:prstGeom prst="rect">
            <a:avLst/>
          </a:prstGeom>
          <a:solidFill>
            <a:schemeClr val="accent5"/>
          </a:solidFill>
        </p:spPr>
        <p:txBody>
          <a:bodyPr vert="horz" lIns="822960" tIns="45720" rIns="5486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10B66A4-A592-2937-2721-93F3039D152D}"/>
              </a:ext>
            </a:extLst>
          </p:cNvPr>
          <p:cNvSpPr>
            <a:spLocks noGrp="1"/>
          </p:cNvSpPr>
          <p:nvPr>
            <p:ph type="body" idx="1"/>
          </p:nvPr>
        </p:nvSpPr>
        <p:spPr>
          <a:xfrm>
            <a:off x="838200" y="1149825"/>
            <a:ext cx="10515600" cy="37834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239292-6B68-B93C-1B58-45EAEFA4F36F}"/>
              </a:ext>
            </a:extLst>
          </p:cNvPr>
          <p:cNvSpPr>
            <a:spLocks noGrp="1"/>
          </p:cNvSpPr>
          <p:nvPr>
            <p:ph type="sldNum" sz="quarter" idx="4"/>
          </p:nvPr>
        </p:nvSpPr>
        <p:spPr>
          <a:xfrm>
            <a:off x="11435644" y="6356350"/>
            <a:ext cx="4854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493EE80-6872-4272-99AB-47DA38E22CFC}" type="slidenum">
              <a:rPr lang="en-US" smtClean="0"/>
              <a:pPr/>
              <a:t>‹#›</a:t>
            </a:fld>
            <a:endParaRPr lang="en-US" dirty="0"/>
          </a:p>
        </p:txBody>
      </p:sp>
      <p:pic>
        <p:nvPicPr>
          <p:cNvPr id="7" name="Picture 6">
            <a:extLst>
              <a:ext uri="{FF2B5EF4-FFF2-40B4-BE49-F238E27FC236}">
                <a16:creationId xmlns:a16="http://schemas.microsoft.com/office/drawing/2014/main" id="{F79EB5F6-9A52-37C8-D8E6-57F588E0CDE1}"/>
              </a:ext>
            </a:extLst>
          </p:cNvPr>
          <p:cNvPicPr>
            <a:picLocks noChangeAspect="1"/>
          </p:cNvPicPr>
          <p:nvPr userDrawn="1"/>
        </p:nvPicPr>
        <p:blipFill>
          <a:blip r:embed="rId9"/>
          <a:stretch>
            <a:fillRect/>
          </a:stretch>
        </p:blipFill>
        <p:spPr>
          <a:xfrm>
            <a:off x="270934" y="5865744"/>
            <a:ext cx="1676634" cy="981212"/>
          </a:xfrm>
          <a:prstGeom prst="rect">
            <a:avLst/>
          </a:prstGeom>
        </p:spPr>
      </p:pic>
    </p:spTree>
    <p:extLst>
      <p:ext uri="{BB962C8B-B14F-4D97-AF65-F5344CB8AC3E}">
        <p14:creationId xmlns:p14="http://schemas.microsoft.com/office/powerpoint/2010/main" val="203419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ayor.dc.gov/release/mayor-bowser-releases-carbon-free-dc-strategy-while-attending-cop28v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doee.dc.gov/service/climate-change" TargetMode="External"/><Relationship Id="rId4" Type="http://schemas.openxmlformats.org/officeDocument/2006/relationships/hyperlink" Target="https://storymaps.arcgis.com/stories/034104405ef9462f8e02a49f2bd84fd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ee.dc.gov/sites/default/files/dc/sites/doee/service_content/attachments/FY2023%20Green%20Food%20Report.pdf"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doee.dc.gov/service/federaldollars#:~:text=DOEE%20anticipates%20receiving%20roughly%20%2483,green%20infrastructure%20and%20energy%20programs." TargetMode="External"/><Relationship Id="rId5" Type="http://schemas.openxmlformats.org/officeDocument/2006/relationships/hyperlink" Target="https://publicinput.com/u3366" TargetMode="External"/><Relationship Id="rId4" Type="http://schemas.openxmlformats.org/officeDocument/2006/relationships/hyperlink" Target="https://clean-energy-dc-dcgis.hub.arcgis.com/pages/get-involv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dcfloodtaskforce.org/"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edocket.dcpsc.org/public/search" TargetMode="External"/><Relationship Id="rId5" Type="http://schemas.openxmlformats.org/officeDocument/2006/relationships/hyperlink" Target="https://www.electrifydc.org/healthy-homes" TargetMode="External"/><Relationship Id="rId4" Type="http://schemas.openxmlformats.org/officeDocument/2006/relationships/hyperlink" Target="https://www.call2recycle.org/dc/"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swna.org/event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4E86-C821-10A2-7598-CD220345A991}"/>
              </a:ext>
            </a:extLst>
          </p:cNvPr>
          <p:cNvSpPr>
            <a:spLocks noGrp="1"/>
          </p:cNvSpPr>
          <p:nvPr>
            <p:ph type="ctrTitle"/>
          </p:nvPr>
        </p:nvSpPr>
        <p:spPr/>
        <p:txBody>
          <a:bodyPr>
            <a:normAutofit fontScale="90000"/>
          </a:bodyPr>
          <a:lstStyle/>
          <a:p>
            <a:r>
              <a:rPr lang="en-US" dirty="0"/>
              <a:t>District of Columbia Commission on Climate Change &amp; Resiliency</a:t>
            </a:r>
            <a:br>
              <a:rPr lang="en-US" dirty="0"/>
            </a:br>
            <a:r>
              <a:rPr lang="en-US" dirty="0"/>
              <a:t>Quarterly Meeting</a:t>
            </a:r>
          </a:p>
        </p:txBody>
      </p:sp>
      <p:sp>
        <p:nvSpPr>
          <p:cNvPr id="3" name="Subtitle 2">
            <a:extLst>
              <a:ext uri="{FF2B5EF4-FFF2-40B4-BE49-F238E27FC236}">
                <a16:creationId xmlns:a16="http://schemas.microsoft.com/office/drawing/2014/main" id="{818B5D4B-4F8B-5796-271D-4B015D80E77B}"/>
              </a:ext>
            </a:extLst>
          </p:cNvPr>
          <p:cNvSpPr>
            <a:spLocks noGrp="1"/>
          </p:cNvSpPr>
          <p:nvPr>
            <p:ph type="subTitle" idx="1"/>
          </p:nvPr>
        </p:nvSpPr>
        <p:spPr/>
        <p:txBody>
          <a:bodyPr/>
          <a:lstStyle/>
          <a:p>
            <a:r>
              <a:rPr lang="en-US" dirty="0"/>
              <a:t>Staff Updates</a:t>
            </a:r>
            <a:br>
              <a:rPr lang="en-US" dirty="0"/>
            </a:br>
            <a:br>
              <a:rPr lang="en-US" dirty="0"/>
            </a:br>
            <a:r>
              <a:rPr lang="en-US" dirty="0"/>
              <a:t>December 14, 2023</a:t>
            </a:r>
          </a:p>
          <a:p>
            <a:r>
              <a:rPr lang="en-US" dirty="0"/>
              <a:t>	</a:t>
            </a:r>
          </a:p>
        </p:txBody>
      </p:sp>
    </p:spTree>
    <p:extLst>
      <p:ext uri="{BB962C8B-B14F-4D97-AF65-F5344CB8AC3E}">
        <p14:creationId xmlns:p14="http://schemas.microsoft.com/office/powerpoint/2010/main" val="16566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Headline News</a:t>
            </a:r>
          </a:p>
        </p:txBody>
      </p:sp>
      <p:sp>
        <p:nvSpPr>
          <p:cNvPr id="4" name="Content Placeholder 3">
            <a:extLst>
              <a:ext uri="{FF2B5EF4-FFF2-40B4-BE49-F238E27FC236}">
                <a16:creationId xmlns:a16="http://schemas.microsoft.com/office/drawing/2014/main" id="{D6CA53A8-9A93-6BB0-055F-DCA3BD11C277}"/>
              </a:ext>
            </a:extLst>
          </p:cNvPr>
          <p:cNvSpPr>
            <a:spLocks noGrp="1"/>
          </p:cNvSpPr>
          <p:nvPr>
            <p:ph idx="13"/>
          </p:nvPr>
        </p:nvSpPr>
        <p:spPr>
          <a:xfrm>
            <a:off x="620239" y="1353312"/>
            <a:ext cx="7060721" cy="4358895"/>
          </a:xfrm>
        </p:spPr>
        <p:txBody>
          <a:bodyPr>
            <a:normAutofit lnSpcReduction="10000"/>
          </a:bodyPr>
          <a:lstStyle/>
          <a:p>
            <a:r>
              <a:rPr lang="en-US" sz="3200" b="1" dirty="0">
                <a:latin typeface="+mj-lt"/>
              </a:rPr>
              <a:t>Carbon Free DC</a:t>
            </a:r>
          </a:p>
          <a:p>
            <a:pPr marL="457200" indent="-457200">
              <a:buFont typeface="Arial" panose="020B0604020202020204" pitchFamily="34" charset="0"/>
              <a:buChar char="•"/>
            </a:pPr>
            <a:r>
              <a:rPr lang="en-US" sz="2800" dirty="0"/>
              <a:t>Mayor Bowser attended COP28 in Dubai and announced the release of the Carbon Free DC strategy.</a:t>
            </a:r>
          </a:p>
          <a:p>
            <a:pPr marL="457200" indent="-457200">
              <a:buFont typeface="Arial" panose="020B0604020202020204" pitchFamily="34" charset="0"/>
              <a:buChar char="•"/>
            </a:pPr>
            <a:r>
              <a:rPr lang="en-US" sz="2800" dirty="0"/>
              <a:t>Carbon Free DC is the District’s strategy to reach carbon neutrality by 2045.</a:t>
            </a:r>
          </a:p>
          <a:p>
            <a:pPr marL="914400" lvl="1" indent="-457200">
              <a:buFont typeface="Arial" panose="020B0604020202020204" pitchFamily="34" charset="0"/>
              <a:buChar char="•"/>
            </a:pPr>
            <a:r>
              <a:rPr lang="en-US" sz="2800" dirty="0">
                <a:hlinkClick r:id="rId3"/>
              </a:rPr>
              <a:t>Press release</a:t>
            </a:r>
            <a:endParaRPr lang="en-US" sz="2800" dirty="0"/>
          </a:p>
          <a:p>
            <a:pPr marL="914400" lvl="1" indent="-457200">
              <a:buFont typeface="Arial" panose="020B0604020202020204" pitchFamily="34" charset="0"/>
              <a:buChar char="•"/>
            </a:pPr>
            <a:r>
              <a:rPr lang="en-US" sz="2800" dirty="0" err="1">
                <a:hlinkClick r:id="rId4"/>
              </a:rPr>
              <a:t>StoryMap</a:t>
            </a:r>
            <a:endParaRPr lang="en-US" sz="2800" dirty="0"/>
          </a:p>
          <a:p>
            <a:pPr marL="914400" lvl="1" indent="-457200">
              <a:buFont typeface="Arial" panose="020B0604020202020204" pitchFamily="34" charset="0"/>
              <a:buChar char="•"/>
            </a:pPr>
            <a:r>
              <a:rPr lang="en-US" sz="2800" dirty="0">
                <a:hlinkClick r:id="rId5"/>
              </a:rPr>
              <a:t>Full plan and other resources</a:t>
            </a:r>
            <a:endParaRPr lang="en-US" sz="2800" dirty="0"/>
          </a:p>
        </p:txBody>
      </p:sp>
      <p:pic>
        <p:nvPicPr>
          <p:cNvPr id="8" name="Picture 7">
            <a:extLst>
              <a:ext uri="{FF2B5EF4-FFF2-40B4-BE49-F238E27FC236}">
                <a16:creationId xmlns:a16="http://schemas.microsoft.com/office/drawing/2014/main" id="{0533CCA3-F242-EFA0-46B3-6DAFBD0B88CD}"/>
              </a:ext>
            </a:extLst>
          </p:cNvPr>
          <p:cNvPicPr>
            <a:picLocks noChangeAspect="1"/>
          </p:cNvPicPr>
          <p:nvPr/>
        </p:nvPicPr>
        <p:blipFill>
          <a:blip r:embed="rId6"/>
          <a:stretch>
            <a:fillRect/>
          </a:stretch>
        </p:blipFill>
        <p:spPr>
          <a:xfrm>
            <a:off x="7811575" y="1145792"/>
            <a:ext cx="3542225" cy="4566415"/>
          </a:xfrm>
          <a:prstGeom prst="rect">
            <a:avLst/>
          </a:prstGeom>
        </p:spPr>
      </p:pic>
    </p:spTree>
    <p:extLst>
      <p:ext uri="{BB962C8B-B14F-4D97-AF65-F5344CB8AC3E}">
        <p14:creationId xmlns:p14="http://schemas.microsoft.com/office/powerpoint/2010/main" val="299250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DOEE Updates </a:t>
            </a:r>
          </a:p>
        </p:txBody>
      </p:sp>
      <p:sp>
        <p:nvSpPr>
          <p:cNvPr id="5" name="Content Placeholder 4">
            <a:extLst>
              <a:ext uri="{FF2B5EF4-FFF2-40B4-BE49-F238E27FC236}">
                <a16:creationId xmlns:a16="http://schemas.microsoft.com/office/drawing/2014/main" id="{187207FB-A3F4-FCC5-812D-C2ACFBF38221}"/>
              </a:ext>
            </a:extLst>
          </p:cNvPr>
          <p:cNvSpPr>
            <a:spLocks noGrp="1"/>
          </p:cNvSpPr>
          <p:nvPr>
            <p:ph idx="14"/>
          </p:nvPr>
        </p:nvSpPr>
        <p:spPr>
          <a:xfrm>
            <a:off x="717557" y="1116522"/>
            <a:ext cx="9075693" cy="511175"/>
          </a:xfrm>
        </p:spPr>
        <p:txBody>
          <a:bodyPr>
            <a:noAutofit/>
          </a:bodyPr>
          <a:lstStyle/>
          <a:p>
            <a:r>
              <a:rPr lang="en-US" sz="3200" dirty="0"/>
              <a:t>Happening at DOEE</a:t>
            </a:r>
          </a:p>
        </p:txBody>
      </p:sp>
      <p:sp>
        <p:nvSpPr>
          <p:cNvPr id="6" name="Content Placeholder 5">
            <a:extLst>
              <a:ext uri="{FF2B5EF4-FFF2-40B4-BE49-F238E27FC236}">
                <a16:creationId xmlns:a16="http://schemas.microsoft.com/office/drawing/2014/main" id="{A098B1B5-B538-FA4C-EAE3-23BBE5697CAA}"/>
              </a:ext>
            </a:extLst>
          </p:cNvPr>
          <p:cNvSpPr>
            <a:spLocks noGrp="1"/>
          </p:cNvSpPr>
          <p:nvPr>
            <p:ph idx="15"/>
          </p:nvPr>
        </p:nvSpPr>
        <p:spPr>
          <a:xfrm>
            <a:off x="717557" y="1827135"/>
            <a:ext cx="8964051" cy="4505815"/>
          </a:xfrm>
        </p:spPr>
        <p:txBody>
          <a:bodyPr>
            <a:normAutofit/>
          </a:bodyPr>
          <a:lstStyle/>
          <a:p>
            <a:pPr marL="285750" indent="-285750">
              <a:buFont typeface="Arial" panose="020B0604020202020204" pitchFamily="34" charset="0"/>
              <a:buChar char="•"/>
            </a:pPr>
            <a:r>
              <a:rPr lang="en-US" sz="2800" dirty="0"/>
              <a:t>New releases:</a:t>
            </a:r>
          </a:p>
          <a:p>
            <a:pPr marL="742950" lvl="1" indent="-285750">
              <a:buFont typeface="Arial" panose="020B0604020202020204" pitchFamily="34" charset="0"/>
              <a:buChar char="•"/>
            </a:pPr>
            <a:r>
              <a:rPr lang="en-US" dirty="0">
                <a:hlinkClick r:id="rId3"/>
              </a:rPr>
              <a:t>Green Food Report</a:t>
            </a:r>
            <a:endParaRPr lang="en-US" dirty="0"/>
          </a:p>
          <a:p>
            <a:pPr marL="285750" indent="-285750">
              <a:buFont typeface="Arial" panose="020B0604020202020204" pitchFamily="34" charset="0"/>
              <a:buChar char="•"/>
            </a:pPr>
            <a:r>
              <a:rPr lang="en-US" sz="2800" dirty="0"/>
              <a:t>Updates underway:</a:t>
            </a:r>
          </a:p>
          <a:p>
            <a:pPr marL="742950" lvl="1" indent="-285750">
              <a:buFont typeface="Arial" panose="020B0604020202020204" pitchFamily="34" charset="0"/>
              <a:buChar char="•"/>
            </a:pPr>
            <a:r>
              <a:rPr lang="en-US" dirty="0">
                <a:hlinkClick r:id="rId4"/>
              </a:rPr>
              <a:t>Clean Energy DC 2.0</a:t>
            </a:r>
            <a:endParaRPr lang="en-US" dirty="0"/>
          </a:p>
          <a:p>
            <a:pPr marL="742950" lvl="1" indent="-285750">
              <a:buFont typeface="Arial" panose="020B0604020202020204" pitchFamily="34" charset="0"/>
              <a:buChar char="•"/>
            </a:pPr>
            <a:r>
              <a:rPr lang="en-US" dirty="0">
                <a:hlinkClick r:id="rId5"/>
              </a:rPr>
              <a:t>Sustainable DC 3.0</a:t>
            </a:r>
            <a:endParaRPr lang="en-US" dirty="0"/>
          </a:p>
          <a:p>
            <a:pPr marL="285750" indent="-285750">
              <a:buFont typeface="Arial" panose="020B0604020202020204" pitchFamily="34" charset="0"/>
              <a:buChar char="•"/>
            </a:pPr>
            <a:r>
              <a:rPr lang="en-US" sz="2800" dirty="0">
                <a:hlinkClick r:id="rId6"/>
              </a:rPr>
              <a:t>Federal funding in the District</a:t>
            </a:r>
            <a:endParaRPr lang="en-US" sz="2800" dirty="0"/>
          </a:p>
          <a:p>
            <a:pPr marL="742950" lvl="1" indent="-285750">
              <a:buFont typeface="Arial" panose="020B0604020202020204" pitchFamily="34" charset="0"/>
              <a:buChar char="•"/>
            </a:pPr>
            <a:r>
              <a:rPr lang="en-US" dirty="0"/>
              <a:t>Climate Pollution Reduction Grant</a:t>
            </a:r>
          </a:p>
          <a:p>
            <a:pPr marL="285750" indent="-285750">
              <a:buFont typeface="Arial" panose="020B0604020202020204" pitchFamily="34" charset="0"/>
              <a:buChar char="•"/>
            </a:pPr>
            <a:r>
              <a:rPr lang="en-US" sz="2800" dirty="0"/>
              <a:t>Climate Ready DC – Climate Projections Update</a:t>
            </a:r>
          </a:p>
          <a:p>
            <a:pPr marL="285750" indent="-285750">
              <a:buFont typeface="Arial" panose="020B0604020202020204" pitchFamily="34" charset="0"/>
              <a:buChar char="•"/>
            </a:pPr>
            <a:endParaRPr lang="en-US" sz="2800" dirty="0">
              <a:hlinkClick r:id="rId6"/>
            </a:endParaRPr>
          </a:p>
        </p:txBody>
      </p:sp>
      <p:pic>
        <p:nvPicPr>
          <p:cNvPr id="4" name="Picture 3">
            <a:extLst>
              <a:ext uri="{FF2B5EF4-FFF2-40B4-BE49-F238E27FC236}">
                <a16:creationId xmlns:a16="http://schemas.microsoft.com/office/drawing/2014/main" id="{61B85AC2-0F06-5DE6-87C8-17D1ECEC2EEC}"/>
              </a:ext>
            </a:extLst>
          </p:cNvPr>
          <p:cNvPicPr>
            <a:picLocks noChangeAspect="1"/>
          </p:cNvPicPr>
          <p:nvPr/>
        </p:nvPicPr>
        <p:blipFill>
          <a:blip r:embed="rId7"/>
          <a:stretch>
            <a:fillRect/>
          </a:stretch>
        </p:blipFill>
        <p:spPr>
          <a:xfrm>
            <a:off x="8599874" y="1116522"/>
            <a:ext cx="2753926" cy="3545790"/>
          </a:xfrm>
          <a:prstGeom prst="rect">
            <a:avLst/>
          </a:prstGeom>
        </p:spPr>
      </p:pic>
    </p:spTree>
    <p:extLst>
      <p:ext uri="{BB962C8B-B14F-4D97-AF65-F5344CB8AC3E}">
        <p14:creationId xmlns:p14="http://schemas.microsoft.com/office/powerpoint/2010/main" val="191075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District Updates </a:t>
            </a:r>
          </a:p>
        </p:txBody>
      </p:sp>
      <p:sp>
        <p:nvSpPr>
          <p:cNvPr id="5" name="Content Placeholder 4">
            <a:extLst>
              <a:ext uri="{FF2B5EF4-FFF2-40B4-BE49-F238E27FC236}">
                <a16:creationId xmlns:a16="http://schemas.microsoft.com/office/drawing/2014/main" id="{187207FB-A3F4-FCC5-812D-C2ACFBF38221}"/>
              </a:ext>
            </a:extLst>
          </p:cNvPr>
          <p:cNvSpPr>
            <a:spLocks noGrp="1"/>
          </p:cNvSpPr>
          <p:nvPr>
            <p:ph idx="14"/>
          </p:nvPr>
        </p:nvSpPr>
        <p:spPr>
          <a:xfrm>
            <a:off x="717557" y="1116522"/>
            <a:ext cx="9075693" cy="511175"/>
          </a:xfrm>
        </p:spPr>
        <p:txBody>
          <a:bodyPr>
            <a:noAutofit/>
          </a:bodyPr>
          <a:lstStyle/>
          <a:p>
            <a:r>
              <a:rPr lang="en-US" sz="3200" dirty="0"/>
              <a:t>Happening around the District</a:t>
            </a:r>
          </a:p>
        </p:txBody>
      </p:sp>
      <p:sp>
        <p:nvSpPr>
          <p:cNvPr id="6" name="Content Placeholder 5">
            <a:extLst>
              <a:ext uri="{FF2B5EF4-FFF2-40B4-BE49-F238E27FC236}">
                <a16:creationId xmlns:a16="http://schemas.microsoft.com/office/drawing/2014/main" id="{A098B1B5-B538-FA4C-EAE3-23BBE5697CAA}"/>
              </a:ext>
            </a:extLst>
          </p:cNvPr>
          <p:cNvSpPr>
            <a:spLocks noGrp="1"/>
          </p:cNvSpPr>
          <p:nvPr>
            <p:ph idx="15"/>
          </p:nvPr>
        </p:nvSpPr>
        <p:spPr>
          <a:xfrm>
            <a:off x="717558" y="1827135"/>
            <a:ext cx="5942420" cy="4505815"/>
          </a:xfrm>
        </p:spPr>
        <p:txBody>
          <a:bodyPr>
            <a:normAutofit/>
          </a:bodyPr>
          <a:lstStyle/>
          <a:p>
            <a:pPr marL="285750" indent="-285750">
              <a:buFont typeface="Arial" panose="020B0604020202020204" pitchFamily="34" charset="0"/>
              <a:buChar char="•"/>
            </a:pPr>
            <a:r>
              <a:rPr lang="en-US" sz="2800" dirty="0">
                <a:hlinkClick r:id="rId3"/>
              </a:rPr>
              <a:t>DC Flood Task Force Final Report</a:t>
            </a:r>
            <a:endParaRPr lang="en-US" sz="2800" dirty="0"/>
          </a:p>
          <a:p>
            <a:pPr marL="285750" indent="-285750">
              <a:buFont typeface="Arial" panose="020B0604020202020204" pitchFamily="34" charset="0"/>
              <a:buChar char="•"/>
            </a:pPr>
            <a:r>
              <a:rPr lang="en-US" sz="2800" dirty="0">
                <a:hlinkClick r:id="rId4"/>
              </a:rPr>
              <a:t>Call2Recycle</a:t>
            </a:r>
            <a:r>
              <a:rPr lang="en-US" sz="2800" dirty="0"/>
              <a:t> - Battery Recycling Program Launched</a:t>
            </a:r>
          </a:p>
          <a:p>
            <a:pPr marL="285750" indent="-285750">
              <a:buFont typeface="Arial" panose="020B0604020202020204" pitchFamily="34" charset="0"/>
              <a:buChar char="•"/>
            </a:pPr>
            <a:r>
              <a:rPr lang="en-US" sz="2800" dirty="0">
                <a:hlinkClick r:id="rId5"/>
              </a:rPr>
              <a:t>Electrify DC Healthy Homes Fair</a:t>
            </a:r>
            <a:r>
              <a:rPr lang="en-US" sz="2800" dirty="0"/>
              <a:t> – April 6, 2024 </a:t>
            </a:r>
          </a:p>
          <a:p>
            <a:pPr marL="285750" indent="-285750">
              <a:buFont typeface="Arial" panose="020B0604020202020204" pitchFamily="34" charset="0"/>
              <a:buChar char="•"/>
            </a:pPr>
            <a:r>
              <a:rPr lang="en-US" sz="2800" dirty="0">
                <a:hlinkClick r:id="rId6"/>
              </a:rPr>
              <a:t>PSC Formal Case 1142</a:t>
            </a:r>
            <a:r>
              <a:rPr lang="en-US" sz="2800" dirty="0"/>
              <a:t> – breach of WGL merger agreement</a:t>
            </a:r>
          </a:p>
        </p:txBody>
      </p:sp>
      <p:pic>
        <p:nvPicPr>
          <p:cNvPr id="7" name="Picture 6">
            <a:extLst>
              <a:ext uri="{FF2B5EF4-FFF2-40B4-BE49-F238E27FC236}">
                <a16:creationId xmlns:a16="http://schemas.microsoft.com/office/drawing/2014/main" id="{EE9715B6-8306-3B16-49A7-57CB2DD9C13B}"/>
              </a:ext>
            </a:extLst>
          </p:cNvPr>
          <p:cNvPicPr>
            <a:picLocks noChangeAspect="1"/>
          </p:cNvPicPr>
          <p:nvPr/>
        </p:nvPicPr>
        <p:blipFill>
          <a:blip r:embed="rId7"/>
          <a:stretch>
            <a:fillRect/>
          </a:stretch>
        </p:blipFill>
        <p:spPr>
          <a:xfrm>
            <a:off x="6659978" y="3335847"/>
            <a:ext cx="5405022" cy="3440863"/>
          </a:xfrm>
          <a:prstGeom prst="rect">
            <a:avLst/>
          </a:prstGeom>
        </p:spPr>
      </p:pic>
      <p:pic>
        <p:nvPicPr>
          <p:cNvPr id="8" name="Picture 2" descr="Flood Task Force">
            <a:extLst>
              <a:ext uri="{FF2B5EF4-FFF2-40B4-BE49-F238E27FC236}">
                <a16:creationId xmlns:a16="http://schemas.microsoft.com/office/drawing/2014/main" id="{77357F63-D8D0-9A2B-9C4C-C1DC0F8B23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3472" y="954058"/>
            <a:ext cx="19050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96E5CB-AECD-7D43-5963-A09D75493305}"/>
              </a:ext>
            </a:extLst>
          </p:cNvPr>
          <p:cNvPicPr>
            <a:picLocks noChangeAspect="1"/>
          </p:cNvPicPr>
          <p:nvPr/>
        </p:nvPicPr>
        <p:blipFill>
          <a:blip r:embed="rId9"/>
          <a:stretch>
            <a:fillRect/>
          </a:stretch>
        </p:blipFill>
        <p:spPr>
          <a:xfrm>
            <a:off x="9884759" y="1416446"/>
            <a:ext cx="1619476" cy="1619476"/>
          </a:xfrm>
          <a:prstGeom prst="rect">
            <a:avLst/>
          </a:prstGeom>
        </p:spPr>
      </p:pic>
    </p:spTree>
    <p:extLst>
      <p:ext uri="{BB962C8B-B14F-4D97-AF65-F5344CB8AC3E}">
        <p14:creationId xmlns:p14="http://schemas.microsoft.com/office/powerpoint/2010/main" val="178993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CCCR Engagement</a:t>
            </a:r>
          </a:p>
        </p:txBody>
      </p:sp>
      <p:sp>
        <p:nvSpPr>
          <p:cNvPr id="3" name="Content Placeholder 2">
            <a:extLst>
              <a:ext uri="{FF2B5EF4-FFF2-40B4-BE49-F238E27FC236}">
                <a16:creationId xmlns:a16="http://schemas.microsoft.com/office/drawing/2014/main" id="{4FD8E760-96D7-A70F-BD28-EBDAEDB2D5C8}"/>
              </a:ext>
            </a:extLst>
          </p:cNvPr>
          <p:cNvSpPr>
            <a:spLocks noGrp="1"/>
          </p:cNvSpPr>
          <p:nvPr>
            <p:ph idx="1"/>
          </p:nvPr>
        </p:nvSpPr>
        <p:spPr>
          <a:xfrm>
            <a:off x="620239" y="1407936"/>
            <a:ext cx="10733561" cy="511175"/>
          </a:xfrm>
        </p:spPr>
        <p:txBody>
          <a:bodyPr>
            <a:normAutofit lnSpcReduction="10000"/>
          </a:bodyPr>
          <a:lstStyle/>
          <a:p>
            <a:r>
              <a:rPr lang="en-US" sz="3200" dirty="0"/>
              <a:t>CCCR External Engagement</a:t>
            </a:r>
          </a:p>
        </p:txBody>
      </p:sp>
      <p:sp>
        <p:nvSpPr>
          <p:cNvPr id="4" name="Content Placeholder 3">
            <a:extLst>
              <a:ext uri="{FF2B5EF4-FFF2-40B4-BE49-F238E27FC236}">
                <a16:creationId xmlns:a16="http://schemas.microsoft.com/office/drawing/2014/main" id="{D6CA53A8-9A93-6BB0-055F-DCA3BD11C277}"/>
              </a:ext>
            </a:extLst>
          </p:cNvPr>
          <p:cNvSpPr>
            <a:spLocks noGrp="1"/>
          </p:cNvSpPr>
          <p:nvPr>
            <p:ph idx="13"/>
          </p:nvPr>
        </p:nvSpPr>
        <p:spPr>
          <a:xfrm>
            <a:off x="620238" y="2034470"/>
            <a:ext cx="10544585" cy="4028002"/>
          </a:xfrm>
        </p:spPr>
        <p:txBody>
          <a:bodyPr>
            <a:normAutofit/>
          </a:bodyPr>
          <a:lstStyle/>
          <a:p>
            <a:pPr marL="285750" indent="-285750">
              <a:buFont typeface="Arial" panose="020B0604020202020204" pitchFamily="34" charset="0"/>
              <a:buChar char="•"/>
            </a:pPr>
            <a:r>
              <a:rPr lang="en-US" sz="2800" dirty="0"/>
              <a:t>Southwest Neighborhood Assembly – </a:t>
            </a:r>
            <a:r>
              <a:rPr lang="en-US" sz="2800" dirty="0">
                <a:hlinkClick r:id="rId3"/>
              </a:rPr>
              <a:t>Climate Action &amp; Disaster Preparedness Fair</a:t>
            </a:r>
            <a:endParaRPr lang="en-US" sz="2800" dirty="0"/>
          </a:p>
          <a:p>
            <a:pPr marL="285750" indent="-285750">
              <a:buFont typeface="Arial" panose="020B0604020202020204" pitchFamily="34" charset="0"/>
              <a:buChar char="•"/>
            </a:pPr>
            <a:r>
              <a:rPr lang="en-US" sz="2800" dirty="0"/>
              <a:t>Greenbuild</a:t>
            </a:r>
          </a:p>
          <a:p>
            <a:pPr marL="285750" indent="-285750">
              <a:buFont typeface="Arial" panose="020B0604020202020204" pitchFamily="34" charset="0"/>
              <a:buChar char="•"/>
            </a:pPr>
            <a:r>
              <a:rPr lang="en-US" sz="2800" dirty="0"/>
              <a:t>Downtown Action Agenda Steering Committee</a:t>
            </a:r>
          </a:p>
          <a:p>
            <a:pPr marL="285750" indent="-285750">
              <a:buFont typeface="Arial" panose="020B0604020202020204" pitchFamily="34" charset="0"/>
              <a:buChar char="•"/>
            </a:pPr>
            <a:r>
              <a:rPr lang="en-US" sz="2800" dirty="0"/>
              <a:t>UN Conference of Parties (COP 28)</a:t>
            </a:r>
          </a:p>
          <a:p>
            <a:pPr marL="285750" indent="-285750">
              <a:buFont typeface="Arial" panose="020B0604020202020204" pitchFamily="34" charset="0"/>
              <a:buChar char="•"/>
            </a:pPr>
            <a:r>
              <a:rPr lang="en-US" sz="2800" dirty="0"/>
              <a:t>DC Water Northeast Boundary Tunnel ribbon cutting</a:t>
            </a:r>
          </a:p>
          <a:p>
            <a:pPr marL="285750" indent="-285750">
              <a:buFont typeface="Arial" panose="020B0604020202020204" pitchFamily="34" charset="0"/>
              <a:buChar char="•"/>
            </a:pPr>
            <a:r>
              <a:rPr lang="en-US" sz="2800" dirty="0"/>
              <a:t>DC Water Fleet: Fuel Transition stakeholder engagement</a:t>
            </a:r>
          </a:p>
          <a:p>
            <a:pPr marL="285750" indent="-285750">
              <a:buFont typeface="Arial" panose="020B0604020202020204" pitchFamily="34" charset="0"/>
              <a:buChar char="•"/>
            </a:pPr>
            <a:r>
              <a:rPr lang="en-US" sz="2800" dirty="0"/>
              <a:t>Chesapeake Bay Foundation training series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90995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816-7362-A2D9-9B2B-378DB32A156D}"/>
              </a:ext>
            </a:extLst>
          </p:cNvPr>
          <p:cNvSpPr>
            <a:spLocks noGrp="1"/>
          </p:cNvSpPr>
          <p:nvPr>
            <p:ph type="title"/>
          </p:nvPr>
        </p:nvSpPr>
        <p:spPr/>
        <p:txBody>
          <a:bodyPr/>
          <a:lstStyle/>
          <a:p>
            <a:r>
              <a:rPr lang="en-US" dirty="0"/>
              <a:t>Administrative Updates</a:t>
            </a:r>
          </a:p>
        </p:txBody>
      </p:sp>
      <p:sp>
        <p:nvSpPr>
          <p:cNvPr id="3" name="Content Placeholder 2">
            <a:extLst>
              <a:ext uri="{FF2B5EF4-FFF2-40B4-BE49-F238E27FC236}">
                <a16:creationId xmlns:a16="http://schemas.microsoft.com/office/drawing/2014/main" id="{4FD8E760-96D7-A70F-BD28-EBDAEDB2D5C8}"/>
              </a:ext>
            </a:extLst>
          </p:cNvPr>
          <p:cNvSpPr>
            <a:spLocks noGrp="1"/>
          </p:cNvSpPr>
          <p:nvPr>
            <p:ph idx="1"/>
          </p:nvPr>
        </p:nvSpPr>
        <p:spPr>
          <a:xfrm>
            <a:off x="620239" y="1407936"/>
            <a:ext cx="5477495" cy="511175"/>
          </a:xfrm>
        </p:spPr>
        <p:txBody>
          <a:bodyPr>
            <a:normAutofit lnSpcReduction="10000"/>
          </a:bodyPr>
          <a:lstStyle/>
          <a:p>
            <a:r>
              <a:rPr lang="en-US" sz="3200" dirty="0"/>
              <a:t>Administrative</a:t>
            </a:r>
          </a:p>
        </p:txBody>
      </p:sp>
      <p:sp>
        <p:nvSpPr>
          <p:cNvPr id="4" name="Content Placeholder 3">
            <a:extLst>
              <a:ext uri="{FF2B5EF4-FFF2-40B4-BE49-F238E27FC236}">
                <a16:creationId xmlns:a16="http://schemas.microsoft.com/office/drawing/2014/main" id="{D6CA53A8-9A93-6BB0-055F-DCA3BD11C277}"/>
              </a:ext>
            </a:extLst>
          </p:cNvPr>
          <p:cNvSpPr>
            <a:spLocks noGrp="1"/>
          </p:cNvSpPr>
          <p:nvPr>
            <p:ph idx="13"/>
          </p:nvPr>
        </p:nvSpPr>
        <p:spPr>
          <a:xfrm>
            <a:off x="620239" y="2034470"/>
            <a:ext cx="8534394" cy="3214863"/>
          </a:xfrm>
        </p:spPr>
        <p:txBody>
          <a:bodyPr>
            <a:normAutofit/>
          </a:bodyPr>
          <a:lstStyle/>
          <a:p>
            <a:pPr marL="285750" indent="-285750">
              <a:buFont typeface="Arial" panose="020B0604020202020204" pitchFamily="34" charset="0"/>
              <a:buChar char="•"/>
            </a:pPr>
            <a:r>
              <a:rPr lang="en-US" sz="2800" dirty="0"/>
              <a:t>Coming soon – Job posting for CCCR staff position</a:t>
            </a:r>
            <a:endParaRPr lang="en-US" sz="2800" dirty="0">
              <a:highlight>
                <a:srgbClr val="FFFF00"/>
              </a:highlight>
            </a:endParaRPr>
          </a:p>
          <a:p>
            <a:pPr marL="285750" indent="-285750">
              <a:buFont typeface="Arial" panose="020B0604020202020204" pitchFamily="34" charset="0"/>
              <a:buChar char="•"/>
            </a:pPr>
            <a:r>
              <a:rPr lang="en-US" sz="2800" dirty="0"/>
              <a:t>CCCR vacancies</a:t>
            </a:r>
          </a:p>
          <a:p>
            <a:pPr marL="742950" lvl="1" indent="-285750">
              <a:buFont typeface="Arial" panose="020B0604020202020204" pitchFamily="34" charset="0"/>
              <a:buChar char="•"/>
            </a:pPr>
            <a:r>
              <a:rPr lang="en-US" dirty="0"/>
              <a:t>Emergency Preparedness</a:t>
            </a:r>
          </a:p>
          <a:p>
            <a:pPr marL="742950" lvl="1" indent="-285750">
              <a:buFont typeface="Arial" panose="020B0604020202020204" pitchFamily="34" charset="0"/>
              <a:buChar char="•"/>
            </a:pPr>
            <a:r>
              <a:rPr lang="en-US" dirty="0"/>
              <a:t>Public Health</a:t>
            </a:r>
          </a:p>
        </p:txBody>
      </p:sp>
    </p:spTree>
    <p:extLst>
      <p:ext uri="{BB962C8B-B14F-4D97-AF65-F5344CB8AC3E}">
        <p14:creationId xmlns:p14="http://schemas.microsoft.com/office/powerpoint/2010/main" val="217055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C859-6927-B1EE-3CF5-4728B93D044C}"/>
              </a:ext>
            </a:extLst>
          </p:cNvPr>
          <p:cNvSpPr>
            <a:spLocks noGrp="1"/>
          </p:cNvSpPr>
          <p:nvPr>
            <p:ph type="ctrTitle"/>
          </p:nvPr>
        </p:nvSpPr>
        <p:spPr>
          <a:xfrm>
            <a:off x="756355" y="706438"/>
            <a:ext cx="10873669" cy="857186"/>
          </a:xfrm>
        </p:spPr>
        <p:txBody>
          <a:bodyPr/>
          <a:lstStyle/>
          <a:p>
            <a:r>
              <a:rPr lang="en-US" dirty="0"/>
              <a:t>Next Meeting</a:t>
            </a:r>
          </a:p>
        </p:txBody>
      </p:sp>
      <p:sp>
        <p:nvSpPr>
          <p:cNvPr id="3" name="Subtitle 2">
            <a:extLst>
              <a:ext uri="{FF2B5EF4-FFF2-40B4-BE49-F238E27FC236}">
                <a16:creationId xmlns:a16="http://schemas.microsoft.com/office/drawing/2014/main" id="{92114CC3-6124-10DA-A2C6-4FD8185248BE}"/>
              </a:ext>
            </a:extLst>
          </p:cNvPr>
          <p:cNvSpPr>
            <a:spLocks noGrp="1"/>
          </p:cNvSpPr>
          <p:nvPr>
            <p:ph type="subTitle" idx="1"/>
          </p:nvPr>
        </p:nvSpPr>
        <p:spPr>
          <a:xfrm>
            <a:off x="756356" y="1782593"/>
            <a:ext cx="7153204" cy="857186"/>
          </a:xfrm>
        </p:spPr>
        <p:txBody>
          <a:bodyPr>
            <a:normAutofit/>
          </a:bodyPr>
          <a:lstStyle/>
          <a:p>
            <a:r>
              <a:rPr lang="en-US" sz="4400" dirty="0"/>
              <a:t>Thursday, March 14, 2024</a:t>
            </a:r>
          </a:p>
        </p:txBody>
      </p:sp>
    </p:spTree>
    <p:extLst>
      <p:ext uri="{BB962C8B-B14F-4D97-AF65-F5344CB8AC3E}">
        <p14:creationId xmlns:p14="http://schemas.microsoft.com/office/powerpoint/2010/main" val="1371632649"/>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363F45"/>
      </a:dk2>
      <a:lt2>
        <a:srgbClr val="E7E6E6"/>
      </a:lt2>
      <a:accent1>
        <a:srgbClr val="4472C4"/>
      </a:accent1>
      <a:accent2>
        <a:srgbClr val="F47723"/>
      </a:accent2>
      <a:accent3>
        <a:srgbClr val="A5A5A5"/>
      </a:accent3>
      <a:accent4>
        <a:srgbClr val="FDC60A"/>
      </a:accent4>
      <a:accent5>
        <a:srgbClr val="00A652"/>
      </a:accent5>
      <a:accent6>
        <a:srgbClr val="E81C24"/>
      </a:accent6>
      <a:hlink>
        <a:srgbClr val="0563C1"/>
      </a:hlink>
      <a:folHlink>
        <a:srgbClr val="954F72"/>
      </a:folHlink>
    </a:clrScheme>
    <a:fontScheme name="Custom 1">
      <a:majorFont>
        <a:latin typeface="Ubuntu"/>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5"/>
        </a:solidFill>
      </a:spPr>
      <a:bodyPr vert="horz" lIns="822960" tIns="45720" rIns="548640" bIns="45720" rtlCol="0" anchor="ctr">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17011</TotalTime>
  <Words>1398</Words>
  <Application>Microsoft Office PowerPoint</Application>
  <PresentationFormat>Widescreen</PresentationFormat>
  <Paragraphs>89</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Avenir Next</vt:lpstr>
      <vt:lpstr>Calibri</vt:lpstr>
      <vt:lpstr>Century Gothic</vt:lpstr>
      <vt:lpstr>Georgia</vt:lpstr>
      <vt:lpstr>Montserrat</vt:lpstr>
      <vt:lpstr>Noto Sans</vt:lpstr>
      <vt:lpstr>Open Sans</vt:lpstr>
      <vt:lpstr>Roboto-Regular</vt:lpstr>
      <vt:lpstr>Times New Roman</vt:lpstr>
      <vt:lpstr>Ubuntu</vt:lpstr>
      <vt:lpstr>Office Theme</vt:lpstr>
      <vt:lpstr>District of Columbia Commission on Climate Change &amp; Resiliency Quarterly Meeting</vt:lpstr>
      <vt:lpstr>Headline News</vt:lpstr>
      <vt:lpstr>DOEE Updates </vt:lpstr>
      <vt:lpstr>District Updates </vt:lpstr>
      <vt:lpstr>CCCR Engagement</vt:lpstr>
      <vt:lpstr>Administrative Updates</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Garnaas-Holmes, Erin (DOEE)</dc:creator>
  <cp:lastModifiedBy>Rattey, Connor (DOEE)</cp:lastModifiedBy>
  <cp:revision>37</cp:revision>
  <cp:lastPrinted>2023-03-09T19:06:22Z</cp:lastPrinted>
  <dcterms:created xsi:type="dcterms:W3CDTF">2022-08-25T20:20:51Z</dcterms:created>
  <dcterms:modified xsi:type="dcterms:W3CDTF">2023-12-13T21:08:31Z</dcterms:modified>
</cp:coreProperties>
</file>