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5" r:id="rId3"/>
    <p:sldId id="274" r:id="rId4"/>
    <p:sldId id="270" r:id="rId5"/>
    <p:sldId id="271" r:id="rId6"/>
    <p:sldId id="268" r:id="rId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62445" autoAdjust="0"/>
  </p:normalViewPr>
  <p:slideViewPr>
    <p:cSldViewPr snapToGrid="0">
      <p:cViewPr varScale="1">
        <p:scale>
          <a:sx n="71" d="100"/>
          <a:sy n="71" d="100"/>
        </p:scale>
        <p:origin x="19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DC491DD-9206-495B-98D5-59E65735021E}" type="datetimeFigureOut">
              <a:rPr lang="en-US" smtClean="0"/>
              <a:t>6/13/2024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0CE17A7-BAC8-4D8C-85E2-137F3EE46833}" type="slidenum">
              <a:rPr lang="en-US" smtClean="0"/>
              <a:t>‹#›</a:t>
            </a:fld>
            <a:endParaRPr lang="en-US"/>
          </a:p>
        </p:txBody>
      </p:sp>
    </p:spTree>
    <p:extLst>
      <p:ext uri="{BB962C8B-B14F-4D97-AF65-F5344CB8AC3E}">
        <p14:creationId xmlns:p14="http://schemas.microsoft.com/office/powerpoint/2010/main" val="14239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uildingperformancedc.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c.beam-portal.org/helpdesk/kb/BEP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gage.dc.gov/climateready#tab-5101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ode.dccouncil.gov/us/dc/council/laws/24-33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17A7-BAC8-4D8C-85E2-137F3EE46833}" type="slidenum">
              <a:rPr lang="en-US" smtClean="0"/>
              <a:t>1</a:t>
            </a:fld>
            <a:endParaRPr lang="en-US"/>
          </a:p>
        </p:txBody>
      </p:sp>
    </p:spTree>
    <p:extLst>
      <p:ext uri="{BB962C8B-B14F-4D97-AF65-F5344CB8AC3E}">
        <p14:creationId xmlns:p14="http://schemas.microsoft.com/office/powerpoint/2010/main" val="9906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44444"/>
                </a:solidFill>
                <a:latin typeface="Roboto-Regular"/>
              </a:rPr>
              <a:t>Healthy Homes Act</a:t>
            </a:r>
          </a:p>
          <a:p>
            <a:r>
              <a:rPr lang="en-US" u="sng" dirty="0">
                <a:solidFill>
                  <a:srgbClr val="444444"/>
                </a:solidFill>
                <a:latin typeface="Roboto-Regular"/>
              </a:rPr>
              <a:t>The D.C. Council voted unanimously in May 7 to pass the Healthy Homes Act, legislation that will replace fossil-fuel powered appliances and home heat with efficient electric appliances for 30,000 low- and moderate-income District households by 2040. These home electrification retrofits should save households between $200-600 a year in utility bills, with additional savings if combined with solar energy. </a:t>
            </a:r>
            <a:r>
              <a:rPr lang="en-US" dirty="0">
                <a:solidFill>
                  <a:srgbClr val="444444"/>
                </a:solidFill>
                <a:latin typeface="Roboto-Regular"/>
              </a:rPr>
              <a:t>It was enacted without the Mayor’s signature.</a:t>
            </a:r>
          </a:p>
          <a:p>
            <a:endParaRPr lang="en-US" dirty="0">
              <a:solidFill>
                <a:srgbClr val="444444"/>
              </a:solidFill>
              <a:latin typeface="Roboto-Regular"/>
            </a:endParaRPr>
          </a:p>
          <a:p>
            <a:r>
              <a:rPr lang="en-US" u="sng" dirty="0">
                <a:solidFill>
                  <a:srgbClr val="444444"/>
                </a:solidFill>
                <a:latin typeface="Roboto-Regular"/>
              </a:rPr>
              <a:t>The bill was introduced and spearheaded by Councilmember Charles Allen, and co-sponsored by seven other Councilmembers:</a:t>
            </a:r>
            <a:r>
              <a:rPr lang="en-US" dirty="0">
                <a:solidFill>
                  <a:srgbClr val="444444"/>
                </a:solidFill>
                <a:latin typeface="Roboto-Regular"/>
              </a:rPr>
              <a:t> Matthew </a:t>
            </a:r>
            <a:r>
              <a:rPr lang="en-US" dirty="0" err="1">
                <a:solidFill>
                  <a:srgbClr val="444444"/>
                </a:solidFill>
                <a:latin typeface="Roboto-Regular"/>
              </a:rPr>
              <a:t>Frumin</a:t>
            </a:r>
            <a:r>
              <a:rPr lang="en-US" dirty="0">
                <a:solidFill>
                  <a:srgbClr val="444444"/>
                </a:solidFill>
                <a:latin typeface="Roboto-Regular"/>
              </a:rPr>
              <a:t>, Brooke Pinto, Zachary Parker, Brianne Nadeau, Robert White, Vincent Gray, and </a:t>
            </a:r>
            <a:r>
              <a:rPr lang="en-US" dirty="0" err="1">
                <a:solidFill>
                  <a:srgbClr val="444444"/>
                </a:solidFill>
                <a:latin typeface="Roboto-Regular"/>
              </a:rPr>
              <a:t>Janeese</a:t>
            </a:r>
            <a:r>
              <a:rPr lang="en-US" dirty="0">
                <a:solidFill>
                  <a:srgbClr val="444444"/>
                </a:solidFill>
                <a:latin typeface="Roboto-Regular"/>
              </a:rPr>
              <a:t> Lewis George. The Healthy Homes Act </a:t>
            </a:r>
            <a:r>
              <a:rPr lang="en-US" u="sng" dirty="0">
                <a:solidFill>
                  <a:srgbClr val="444444"/>
                </a:solidFill>
                <a:latin typeface="Roboto-Regular"/>
              </a:rPr>
              <a:t>also received vast community support, including from almost 40 organizations that signed a letter of support in September 2023</a:t>
            </a:r>
            <a:r>
              <a:rPr lang="en-US" dirty="0">
                <a:solidFill>
                  <a:srgbClr val="444444"/>
                </a:solidFill>
                <a:latin typeface="Roboto-Regular"/>
              </a:rPr>
              <a:t>. </a:t>
            </a:r>
          </a:p>
          <a:p>
            <a:endParaRPr lang="en-US" dirty="0">
              <a:solidFill>
                <a:srgbClr val="444444"/>
              </a:solidFill>
              <a:latin typeface="Roboto-Regular"/>
            </a:endParaRPr>
          </a:p>
          <a:p>
            <a:r>
              <a:rPr lang="en-US" u="sng" dirty="0">
                <a:solidFill>
                  <a:srgbClr val="444444"/>
                </a:solidFill>
                <a:latin typeface="Roboto-Regular"/>
              </a:rPr>
              <a:t>DOEE will publish a plan to administer this program by the end of the fiscal year for 2024.</a:t>
            </a:r>
          </a:p>
          <a:p>
            <a:endParaRPr lang="en-US" b="1" dirty="0">
              <a:solidFill>
                <a:srgbClr val="444444"/>
              </a:solidFill>
              <a:latin typeface="Roboto-Regular"/>
            </a:endParaRPr>
          </a:p>
          <a:p>
            <a:r>
              <a:rPr lang="en-US" b="0" u="sng" dirty="0">
                <a:solidFill>
                  <a:srgbClr val="444444"/>
                </a:solidFill>
                <a:latin typeface="Roboto-Regular"/>
              </a:rPr>
              <a:t>Beyond Gas DC is hosting a Victory Celebration Picnic at noon on June 15</a:t>
            </a:r>
            <a:r>
              <a:rPr lang="en-US" b="0" dirty="0">
                <a:solidFill>
                  <a:srgbClr val="444444"/>
                </a:solidFill>
                <a:latin typeface="Roboto-Regular"/>
              </a:rPr>
              <a:t>. For more information, register here: https://actionnetwork.org/events/healthy-homes-act-celebration</a:t>
            </a:r>
          </a:p>
          <a:p>
            <a:endParaRPr lang="en-US" b="1" dirty="0">
              <a:solidFill>
                <a:srgbClr val="444444"/>
              </a:solidFill>
              <a:latin typeface="Roboto-Regular"/>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2</a:t>
            </a:fld>
            <a:endParaRPr lang="en-US"/>
          </a:p>
        </p:txBody>
      </p:sp>
    </p:spTree>
    <p:extLst>
      <p:ext uri="{BB962C8B-B14F-4D97-AF65-F5344CB8AC3E}">
        <p14:creationId xmlns:p14="http://schemas.microsoft.com/office/powerpoint/2010/main" val="66546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44444"/>
                </a:solidFill>
                <a:latin typeface="Roboto-Regular"/>
              </a:rPr>
              <a:t>DC Metro Area Ranks Top Two EPA’s 2024 List of Top Cities with ENERGY STAR Certified Buildings</a:t>
            </a:r>
          </a:p>
          <a:p>
            <a:r>
              <a:rPr lang="en-US" b="0" i="0" dirty="0">
                <a:solidFill>
                  <a:srgbClr val="000000"/>
                </a:solidFill>
                <a:effectLst/>
                <a:highlight>
                  <a:srgbClr val="FFFFFF"/>
                </a:highlight>
                <a:latin typeface="Noto Sans" panose="020B0502040504020204" pitchFamily="34" charset="0"/>
              </a:rPr>
              <a:t>The </a:t>
            </a:r>
            <a:r>
              <a:rPr lang="en-US" b="0" i="0" u="sng" dirty="0">
                <a:solidFill>
                  <a:srgbClr val="000000"/>
                </a:solidFill>
                <a:effectLst/>
                <a:highlight>
                  <a:srgbClr val="FFFFFF"/>
                </a:highlight>
                <a:latin typeface="Noto Sans" panose="020B0502040504020204" pitchFamily="34" charset="0"/>
              </a:rPr>
              <a:t>Washington, DC area was ranked second in the U.S. Environmental Protection Agency’s (EPA) 2024 list of U.S. metropolitan areas with the most ENERGY STAR certified buildings. </a:t>
            </a:r>
            <a:r>
              <a:rPr lang="en-US" b="0" i="0" dirty="0">
                <a:solidFill>
                  <a:srgbClr val="000000"/>
                </a:solidFill>
                <a:effectLst/>
                <a:highlight>
                  <a:srgbClr val="FFFFFF"/>
                </a:highlight>
                <a:latin typeface="Noto Sans" panose="020B0502040504020204" pitchFamily="34" charset="0"/>
              </a:rPr>
              <a:t>The ranking confirms the DC Metro Area’s commitment to providing building owners and managers with the technical guidance, best practices, and training they need to make their buildings more energy efficient, save money, and reduce carbon emissions. </a:t>
            </a:r>
            <a:r>
              <a:rPr lang="en-US" b="0" i="0" u="sng" dirty="0">
                <a:solidFill>
                  <a:srgbClr val="000000"/>
                </a:solidFill>
                <a:effectLst/>
                <a:highlight>
                  <a:srgbClr val="FFFFFF"/>
                </a:highlight>
                <a:latin typeface="Noto Sans" panose="020B0502040504020204" pitchFamily="34" charset="0"/>
              </a:rPr>
              <a:t>The District has held the top one or two spot on this list, periodically trading places with Los Angeles, since 2010.</a:t>
            </a:r>
          </a:p>
          <a:p>
            <a:endParaRPr lang="en-US" b="0" i="0" dirty="0">
              <a:solidFill>
                <a:srgbClr val="000000"/>
              </a:solidFill>
              <a:effectLst/>
              <a:highlight>
                <a:srgbClr val="FFFFFF"/>
              </a:highlight>
              <a:latin typeface="Noto Sans" panose="020B0502040504020204" pitchFamily="34" charset="0"/>
            </a:endParaRPr>
          </a:p>
          <a:p>
            <a:pPr algn="l" fontAlgn="base"/>
            <a:r>
              <a:rPr lang="en-US" b="0" i="0" dirty="0">
                <a:solidFill>
                  <a:srgbClr val="000000"/>
                </a:solidFill>
                <a:effectLst/>
                <a:highlight>
                  <a:srgbClr val="FFFFFF"/>
                </a:highlight>
                <a:latin typeface="Noto Sans" panose="020B0502040504020204" pitchFamily="34" charset="0"/>
              </a:rPr>
              <a:t>Cities are ranked on the list according to how many buildings in their area achieved ENERGY STAR certification in 2023. To qualify for the ENERGY STAR, a building must earn a score of 75 or higher (on a scale from 1 to 100), indicating that it outperforms 75% of similar buildings nationwide. In 2023, 631 buildings in the DC area earned the ENERGY STAR, totaling more than 169 million square feet of certified floor area. Additionally, these certified buildings have helped prevent nearly 582,000 tons of greenhouse gases and saved building owners nearly $220 million in utility costs.</a:t>
            </a:r>
          </a:p>
          <a:p>
            <a:pPr algn="l" fontAlgn="base"/>
            <a:endParaRPr lang="en-US" b="0" i="0" dirty="0">
              <a:solidFill>
                <a:srgbClr val="000000"/>
              </a:solidFill>
              <a:effectLst/>
              <a:highlight>
                <a:srgbClr val="FFFFFF"/>
              </a:highlight>
              <a:latin typeface="Noto Sans" panose="020B0502040504020204" pitchFamily="34" charset="0"/>
            </a:endParaRPr>
          </a:p>
          <a:p>
            <a:pPr algn="l" fontAlgn="base"/>
            <a:r>
              <a:rPr lang="en-US" b="0" i="0" dirty="0">
                <a:solidFill>
                  <a:srgbClr val="000000"/>
                </a:solidFill>
                <a:effectLst/>
                <a:highlight>
                  <a:srgbClr val="FFFFFF"/>
                </a:highlight>
                <a:latin typeface="Noto Sans" panose="020B0502040504020204" pitchFamily="34" charset="0"/>
              </a:rPr>
              <a:t>District of Columbia law requires buildings over 25,000 gross square feet to annually measure and report their energy and water performance for public disclosure. Calendar year 2011-2020 benchmarking data for nearly 2,000 public and private buildings is available through </a:t>
            </a:r>
            <a:r>
              <a:rPr lang="en-US" b="0" i="0" u="sng" dirty="0">
                <a:solidFill>
                  <a:srgbClr val="0062A0"/>
                </a:solidFill>
                <a:effectLst/>
                <a:highlight>
                  <a:srgbClr val="FFFFFF"/>
                </a:highlight>
                <a:latin typeface="Noto Sans" panose="020B0502040504020204" pitchFamily="34" charset="0"/>
                <a:hlinkClick r:id="rId3"/>
              </a:rPr>
              <a:t>DOEE’s interactive mapping tool</a:t>
            </a:r>
            <a:r>
              <a:rPr lang="en-US" b="0" i="0" dirty="0">
                <a:solidFill>
                  <a:srgbClr val="000000"/>
                </a:solidFill>
                <a:effectLst/>
                <a:highlight>
                  <a:srgbClr val="FFFFFF"/>
                </a:highlight>
                <a:latin typeface="Noto Sans" panose="020B0502040504020204" pitchFamily="34" charset="0"/>
              </a:rPr>
              <a:t>. Additionally, buildings over 50,000 square feet are now required to meet the District’s </a:t>
            </a:r>
            <a:r>
              <a:rPr lang="en-US" b="0" i="0" u="sng" dirty="0">
                <a:solidFill>
                  <a:srgbClr val="0062A0"/>
                </a:solidFill>
                <a:effectLst/>
                <a:highlight>
                  <a:srgbClr val="FFFFFF"/>
                </a:highlight>
                <a:latin typeface="Noto Sans" panose="020B0502040504020204" pitchFamily="34" charset="0"/>
                <a:hlinkClick r:id="rId4"/>
              </a:rPr>
              <a:t>Building Energy Performance Standards</a:t>
            </a:r>
            <a:r>
              <a:rPr lang="en-US" b="0" i="0" dirty="0">
                <a:solidFill>
                  <a:srgbClr val="000000"/>
                </a:solidFill>
                <a:effectLst/>
                <a:highlight>
                  <a:srgbClr val="FFFFFF"/>
                </a:highlight>
                <a:latin typeface="Noto Sans" panose="020B0502040504020204" pitchFamily="34" charset="0"/>
              </a:rPr>
              <a:t>, which were set on January 1, 2021.</a:t>
            </a:r>
          </a:p>
          <a:p>
            <a:endParaRPr lang="en-US" dirty="0">
              <a:solidFill>
                <a:srgbClr val="444444"/>
              </a:solidFill>
              <a:latin typeface="Roboto-Regular"/>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3</a:t>
            </a:fld>
            <a:endParaRPr lang="en-US"/>
          </a:p>
        </p:txBody>
      </p:sp>
    </p:spTree>
    <p:extLst>
      <p:ext uri="{BB962C8B-B14F-4D97-AF65-F5344CB8AC3E}">
        <p14:creationId xmlns:p14="http://schemas.microsoft.com/office/powerpoint/2010/main" val="394308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DOEE/CCCR Budget Oversight Hearing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a:t>On April 29, the heads of DOEE, DC Green Bank, and DC Water, testified in front of the DC Council Committee on Transportation and the Environment, chaired by Councilmember Charles Allen. The hearing included testimony from nearly 80 public witnesses.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a:t>As our work relates to 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Climate Ready DC Update</a:t>
            </a:r>
            <a:endParaRPr lang="en-US" b="1" dirty="0">
              <a:solidFill>
                <a:srgbClr val="444444"/>
              </a:solidFill>
              <a:latin typeface="Roboto-Regular"/>
            </a:endParaRPr>
          </a:p>
          <a:p>
            <a:pPr marL="0" marR="0" algn="l">
              <a:spcBef>
                <a:spcPts val="0"/>
              </a:spcBef>
              <a:spcAft>
                <a:spcPts val="0"/>
              </a:spcAft>
            </a:pPr>
            <a:r>
              <a:rPr lang="en-US" sz="5400" u="sng" dirty="0"/>
              <a:t>DOEE and HSEMA are currently collaborating on updating Climate Ready DC, the District's climate adaptation plan, and the climate adaptation chapter of Resilient DC. This update will incorporate new climate science, apply a racial equity lens and better help agencies achieve resilience targets. As part of this initiative, the District's climate change projections have been updated and I can follow up with a link to view them after this meeting.</a:t>
            </a:r>
            <a:r>
              <a:rPr lang="en-US" sz="5400" dirty="0"/>
              <a:t> are available here [link incoming next week]. </a:t>
            </a:r>
            <a:r>
              <a:rPr lang="en-US" sz="5400" u="sng" dirty="0"/>
              <a:t>The agencies have also hosted two of four planned interagency workshops and are currently conducting a public engagement campaign. They are soliciting feedback via </a:t>
            </a:r>
            <a:r>
              <a:rPr lang="en-US" sz="5400" u="sng" dirty="0">
                <a:hlinkClick r:id="rId3" tooltip="https://engage.dc.gov/climateready#tab-51011"/>
              </a:rPr>
              <a:t>an online survey</a:t>
            </a:r>
            <a:r>
              <a:rPr lang="en-US" sz="5400" u="sng" dirty="0"/>
              <a:t> </a:t>
            </a:r>
            <a:r>
              <a:rPr lang="en-US" sz="5400" dirty="0"/>
              <a:t>(</a:t>
            </a:r>
            <a:r>
              <a:rPr lang="en-US" sz="5400" b="1" dirty="0"/>
              <a:t>link: </a:t>
            </a:r>
            <a:r>
              <a:rPr lang="en-US" sz="5400" dirty="0"/>
              <a:t>https://engage.dc.gov/climateready#tab-51011), </a:t>
            </a:r>
            <a:r>
              <a:rPr lang="en-US" sz="5400" u="sng" dirty="0"/>
              <a:t>which you are invited to take and distribute to your networks. </a:t>
            </a:r>
            <a:endParaRPr lang="en-US" sz="4000" u="sng" dirty="0"/>
          </a:p>
          <a:p>
            <a:pPr marL="0" marR="0" algn="l">
              <a:spcBef>
                <a:spcPts val="0"/>
              </a:spcBef>
              <a:spcAft>
                <a:spcPts val="0"/>
              </a:spcAft>
            </a:pPr>
            <a:endParaRPr lang="en-US" sz="4000" dirty="0"/>
          </a:p>
          <a:p>
            <a:pPr marL="0" marR="0" algn="l">
              <a:spcBef>
                <a:spcPts val="0"/>
              </a:spcBef>
              <a:spcAft>
                <a:spcPts val="0"/>
              </a:spcAft>
            </a:pPr>
            <a:r>
              <a:rPr lang="en-US" sz="4000" b="1" dirty="0"/>
              <a:t>Climate Commitment Task Force</a:t>
            </a:r>
            <a:endParaRPr lang="en-US" sz="5400" b="0" i="0" dirty="0">
              <a:solidFill>
                <a:srgbClr val="000000"/>
              </a:solidFill>
              <a:effectLst/>
              <a:highlight>
                <a:srgbClr val="FFFFFF"/>
              </a:highlight>
              <a:latin typeface="Noto Sans" panose="020B0502040504020204" pitchFamily="34" charset="0"/>
            </a:endParaRPr>
          </a:p>
          <a:p>
            <a:pPr marL="0" marR="0" algn="l">
              <a:spcBef>
                <a:spcPts val="0"/>
              </a:spcBef>
              <a:spcAft>
                <a:spcPts val="0"/>
              </a:spcAft>
            </a:pPr>
            <a:r>
              <a:rPr lang="en-US" sz="5400" b="0" i="0" u="sng" dirty="0">
                <a:solidFill>
                  <a:srgbClr val="000000"/>
                </a:solidFill>
                <a:effectLst/>
                <a:highlight>
                  <a:srgbClr val="FFFFFF"/>
                </a:highlight>
                <a:latin typeface="Noto Sans" panose="020B0502040504020204" pitchFamily="34" charset="0"/>
              </a:rPr>
              <a:t>Climate Commitment Interagency Taskforce launched May 1, 2024, with the goal to deliver </a:t>
            </a:r>
            <a:r>
              <a:rPr lang="en-US" sz="7200" b="0" i="0" u="sng" dirty="0">
                <a:solidFill>
                  <a:srgbClr val="000000"/>
                </a:solidFill>
                <a:effectLst/>
                <a:highlight>
                  <a:srgbClr val="FFFFFF"/>
                </a:highlight>
                <a:latin typeface="Noto Sans" panose="020B0502040504020204" pitchFamily="34" charset="0"/>
              </a:rPr>
              <a:t>an a</a:t>
            </a:r>
            <a:r>
              <a:rPr lang="en-US" sz="7200" u="sng" dirty="0"/>
              <a:t>ction plan to achieve carbon neutrality in District government operations by 2040, as part of the Climate Commitment Act of 2022.</a:t>
            </a:r>
            <a:r>
              <a:rPr lang="en-US" sz="7200" dirty="0"/>
              <a:t> including timeline and estimated funding needed. </a:t>
            </a:r>
            <a:r>
              <a:rPr lang="en-US" sz="5400" b="0" i="0" dirty="0">
                <a:solidFill>
                  <a:srgbClr val="000000"/>
                </a:solidFill>
                <a:effectLst/>
                <a:highlight>
                  <a:srgbClr val="FFFFFF"/>
                </a:highlight>
                <a:latin typeface="Noto Sans" panose="020B0502040504020204" pitchFamily="34" charset="0"/>
              </a:rPr>
              <a:t>The Climate Commitment Act of 2022 codified the District’s interim climate targets and a new interagency taskforce will work to deliver a roadmap to 2040. The District is committed to becoming carbon neutral and climate resilient by 2045, and achieving neutrality in its own operations by 2040.</a:t>
            </a:r>
          </a:p>
          <a:p>
            <a:pPr marL="0" marR="0" algn="l">
              <a:spcBef>
                <a:spcPts val="0"/>
              </a:spcBef>
              <a:spcAft>
                <a:spcPts val="0"/>
              </a:spcAft>
            </a:pPr>
            <a:endParaRPr lang="en-US" sz="5400" b="0" i="0" dirty="0">
              <a:solidFill>
                <a:srgbClr val="000000"/>
              </a:solidFill>
              <a:effectLst/>
              <a:highlight>
                <a:srgbClr val="FFFFFF"/>
              </a:highlight>
              <a:latin typeface="Noto Sans" panose="020B0502040504020204" pitchFamily="34" charset="0"/>
            </a:endParaRPr>
          </a:p>
          <a:p>
            <a:pPr marL="0" marR="0" algn="l">
              <a:spcBef>
                <a:spcPts val="0"/>
              </a:spcBef>
              <a:spcAft>
                <a:spcPts val="0"/>
              </a:spcAft>
            </a:pPr>
            <a:r>
              <a:rPr lang="en-US" sz="5400" b="0" i="0" dirty="0">
                <a:solidFill>
                  <a:srgbClr val="000000"/>
                </a:solidFill>
                <a:effectLst/>
                <a:highlight>
                  <a:srgbClr val="FFFFFF"/>
                </a:highlight>
                <a:latin typeface="Noto Sans" panose="020B0502040504020204" pitchFamily="34" charset="0"/>
              </a:rPr>
              <a:t>If helpful, these meetings are open to the public and the work agencies are first doing is to pull together a scope of work to seek technical assistance to help us with the modeling and more granular look at DC Government operations that will help us identify the path forward and key milestones, much like DOEE did citywide with Carbon Free DC.</a:t>
            </a:r>
          </a:p>
          <a:p>
            <a:pPr marL="0" marR="0" algn="l">
              <a:spcBef>
                <a:spcPts val="0"/>
              </a:spcBef>
              <a:spcAft>
                <a:spcPts val="0"/>
              </a:spcAft>
            </a:pPr>
            <a:endParaRPr lang="en-US" sz="5400" b="0" i="0" dirty="0">
              <a:solidFill>
                <a:srgbClr val="000000"/>
              </a:solidFill>
              <a:effectLst/>
              <a:highlight>
                <a:srgbClr val="FFFFFF"/>
              </a:highligh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t>Green Buildings &amp; Net-Zero Energy Codes</a:t>
            </a:r>
          </a:p>
          <a:p>
            <a:pPr marL="0" marR="0" algn="l">
              <a:spcBef>
                <a:spcPts val="0"/>
              </a:spcBef>
              <a:spcAft>
                <a:spcPts val="0"/>
              </a:spcAft>
            </a:pPr>
            <a:r>
              <a:rPr lang="en-US" sz="5400" b="0" i="0" u="sng" dirty="0">
                <a:solidFill>
                  <a:srgbClr val="000000"/>
                </a:solidFill>
                <a:effectLst/>
                <a:highlight>
                  <a:srgbClr val="FFFFFF"/>
                </a:highlight>
                <a:latin typeface="Noto Sans" panose="020B0502040504020204" pitchFamily="34" charset="0"/>
              </a:rPr>
              <a:t>The US Dept. of Energy released a national definition of a zero emissions building, and GSA released new facility standards that will be a big step forward in federal building, design, construction and operation. We anticipate both are going to be helpful as the District works toward developing both a net-zero energy code and to look at embodied carbon as well as operational carbon. </a:t>
            </a:r>
            <a:r>
              <a:rPr lang="en-US" sz="5400" b="0" i="0" dirty="0">
                <a:solidFill>
                  <a:srgbClr val="000000"/>
                </a:solidFill>
                <a:effectLst/>
                <a:highlight>
                  <a:srgbClr val="FFFFFF"/>
                </a:highlight>
                <a:latin typeface="Noto Sans" panose="020B0502040504020204" pitchFamily="34" charset="0"/>
              </a:rPr>
              <a:t>Th</a:t>
            </a:r>
            <a:r>
              <a:rPr lang="en-US" sz="7200" dirty="0"/>
              <a:t>ese also have goals of NZ water and NZ waste.</a:t>
            </a:r>
            <a:endParaRPr lang="en-US" sz="5400" b="0" i="0" dirty="0">
              <a:solidFill>
                <a:srgbClr val="000000"/>
              </a:solidFill>
              <a:effectLst/>
              <a:highlight>
                <a:srgbClr val="FFFFFF"/>
              </a:highlight>
              <a:latin typeface="Noto Sans" panose="020B0502040504020204" pitchFamily="34" charset="0"/>
            </a:endParaRPr>
          </a:p>
          <a:p>
            <a:pPr marL="0" marR="0" algn="l">
              <a:spcBef>
                <a:spcPts val="0"/>
              </a:spcBef>
              <a:spcAft>
                <a:spcPts val="0"/>
              </a:spcAft>
            </a:pPr>
            <a:endParaRPr lang="en-US" sz="5400" b="0" i="0" dirty="0">
              <a:solidFill>
                <a:srgbClr val="000000"/>
              </a:solidFill>
              <a:effectLst/>
              <a:highlight>
                <a:srgbClr val="FFFFFF"/>
              </a:highlight>
              <a:latin typeface="Noto Sans" panose="020B0502040504020204" pitchFamily="34" charset="0"/>
            </a:endParaRPr>
          </a:p>
          <a:p>
            <a:pPr marL="0" marR="0" algn="l">
              <a:spcBef>
                <a:spcPts val="0"/>
              </a:spcBef>
              <a:spcAft>
                <a:spcPts val="0"/>
              </a:spcAft>
            </a:pPr>
            <a:r>
              <a:rPr lang="en-US" sz="5400" b="0" i="0" dirty="0">
                <a:solidFill>
                  <a:srgbClr val="000000"/>
                </a:solidFill>
                <a:effectLst/>
                <a:highlight>
                  <a:srgbClr val="FFFFFF"/>
                </a:highlight>
                <a:latin typeface="Noto Sans" panose="020B0502040504020204" pitchFamily="34" charset="0"/>
              </a:rPr>
              <a:t>National Definition of a Zero Emissions Building—a building that is highly energy efficient, does not emit greenhouse gases directly from energy use, and is powered solely by clean energy.</a:t>
            </a:r>
          </a:p>
          <a:p>
            <a:pPr marL="0" marR="0" algn="l">
              <a:spcBef>
                <a:spcPts val="0"/>
              </a:spcBef>
              <a:spcAft>
                <a:spcPts val="0"/>
              </a:spcAft>
            </a:pPr>
            <a:endParaRPr lang="en-US" sz="5400" b="0" i="0" dirty="0">
              <a:solidFill>
                <a:srgbClr val="000000"/>
              </a:solidFill>
              <a:effectLst/>
              <a:highlight>
                <a:srgbClr val="FFFFFF"/>
              </a:highlight>
              <a:latin typeface="Noto Sans" panose="020B0502040504020204" pitchFamily="34" charset="0"/>
            </a:endParaRPr>
          </a:p>
          <a:p>
            <a:pPr marL="0" marR="0" algn="l">
              <a:spcBef>
                <a:spcPts val="0"/>
              </a:spcBef>
              <a:spcAft>
                <a:spcPts val="0"/>
              </a:spcAft>
            </a:pPr>
            <a:r>
              <a:rPr lang="en-US" sz="7200" b="0" i="0" dirty="0">
                <a:solidFill>
                  <a:srgbClr val="202124"/>
                </a:solidFill>
                <a:effectLst/>
                <a:highlight>
                  <a:srgbClr val="FFFFFF"/>
                </a:highlight>
                <a:latin typeface="Google Sans"/>
              </a:rPr>
              <a:t>The </a:t>
            </a:r>
            <a:r>
              <a:rPr lang="en-US" sz="7200" b="0" i="0" u="sng" dirty="0">
                <a:solidFill>
                  <a:srgbClr val="202124"/>
                </a:solidFill>
                <a:effectLst/>
                <a:highlight>
                  <a:srgbClr val="FFFFFF"/>
                </a:highlight>
                <a:latin typeface="Google Sans"/>
              </a:rPr>
              <a:t>operational carbon footprint</a:t>
            </a:r>
            <a:r>
              <a:rPr lang="en-US" sz="7200" b="0" i="0" u="none" dirty="0">
                <a:solidFill>
                  <a:srgbClr val="202124"/>
                </a:solidFill>
                <a:effectLst/>
                <a:highlight>
                  <a:srgbClr val="FFFFFF"/>
                </a:highlight>
                <a:latin typeface="Google Sans"/>
              </a:rPr>
              <a:t> </a:t>
            </a:r>
            <a:r>
              <a:rPr lang="en-US" sz="7200" b="0" i="0" dirty="0">
                <a:solidFill>
                  <a:srgbClr val="202124"/>
                </a:solidFill>
                <a:effectLst/>
                <a:highlight>
                  <a:srgbClr val="FFFFFF"/>
                </a:highlight>
                <a:latin typeface="Google Sans"/>
              </a:rPr>
              <a:t>of a building is the sum of all the carbon produced over the lifetime use of the building, which could easily be 50 or more years. </a:t>
            </a:r>
            <a:r>
              <a:rPr lang="en-US" sz="7200" b="0" i="0" u="sng" dirty="0">
                <a:solidFill>
                  <a:srgbClr val="202124"/>
                </a:solidFill>
                <a:effectLst/>
                <a:highlight>
                  <a:srgbClr val="FFFFFF"/>
                </a:highlight>
                <a:latin typeface="Google Sans"/>
              </a:rPr>
              <a:t>Embodied carbon</a:t>
            </a:r>
            <a:r>
              <a:rPr lang="en-US" sz="7200" b="0" i="0" dirty="0">
                <a:solidFill>
                  <a:srgbClr val="202124"/>
                </a:solidFill>
                <a:effectLst/>
                <a:highlight>
                  <a:srgbClr val="FFFFFF"/>
                </a:highlight>
                <a:latin typeface="Google Sans"/>
              </a:rPr>
              <a:t> is the carbon footprint of a building before it is built, and encompasses the greenhouse gasses emitted during the construction process.</a:t>
            </a:r>
            <a:endParaRPr lang="en-US" sz="5400" b="0" i="0" dirty="0">
              <a:solidFill>
                <a:srgbClr val="000000"/>
              </a:solidFill>
              <a:effectLst/>
              <a:highlight>
                <a:srgbClr val="FFFFFF"/>
              </a:highlight>
              <a:latin typeface="Noto Sans" panose="020B0502040504020204" pitchFamily="34" charset="0"/>
            </a:endParaRPr>
          </a:p>
          <a:p>
            <a:pPr marL="0" marR="0" algn="l">
              <a:spcBef>
                <a:spcPts val="0"/>
              </a:spcBef>
              <a:spcAft>
                <a:spcPts val="0"/>
              </a:spcAft>
            </a:pPr>
            <a:endParaRPr lang="en-US" sz="5400" b="0" i="0" dirty="0">
              <a:solidFill>
                <a:srgbClr val="000000"/>
              </a:solidFill>
              <a:effectLst/>
              <a:latin typeface="Noto Sans" panose="020B0502040504020204" pitchFamily="34" charset="0"/>
            </a:endParaRPr>
          </a:p>
          <a:p>
            <a:pPr algn="l" fontAlgn="base"/>
            <a:r>
              <a:rPr lang="en-US" sz="5400" b="1" i="0" dirty="0">
                <a:solidFill>
                  <a:srgbClr val="000000"/>
                </a:solidFill>
                <a:effectLst/>
                <a:latin typeface="Noto Sans" panose="020B0502040504020204" pitchFamily="34" charset="0"/>
              </a:rPr>
              <a:t>District Waterways Advisory Commission</a:t>
            </a:r>
          </a:p>
          <a:p>
            <a:pPr algn="l" fontAlgn="base"/>
            <a:r>
              <a:rPr lang="en-US" sz="9600" b="0" i="0" u="sng" dirty="0">
                <a:solidFill>
                  <a:srgbClr val="000000"/>
                </a:solidFill>
                <a:effectLst/>
                <a:highlight>
                  <a:srgbClr val="FFFFFF"/>
                </a:highlight>
                <a:latin typeface="Noto Sans" panose="020B0502040504020204" pitchFamily="34" charset="0"/>
              </a:rPr>
              <a:t>DC Council established the Office of District Waterways Management (Office) (see </a:t>
            </a:r>
            <a:r>
              <a:rPr lang="en-US" sz="9600" b="0" i="0" u="sng" dirty="0">
                <a:solidFill>
                  <a:srgbClr val="0062A0"/>
                </a:solidFill>
                <a:effectLst/>
                <a:highlight>
                  <a:srgbClr val="FFFFFF"/>
                </a:highlight>
                <a:latin typeface="Noto Sans" panose="020B0502040504020204" pitchFamily="34" charset="0"/>
                <a:hlinkClick r:id="rId4"/>
              </a:rPr>
              <a:t>DC Law 24-336</a:t>
            </a:r>
            <a:r>
              <a:rPr lang="en-US" sz="9600" b="0" i="0" u="sng" dirty="0">
                <a:solidFill>
                  <a:srgbClr val="000000"/>
                </a:solidFill>
                <a:effectLst/>
                <a:highlight>
                  <a:srgbClr val="FFFFFF"/>
                </a:highlight>
                <a:latin typeface="Noto Sans" panose="020B0502040504020204" pitchFamily="34" charset="0"/>
              </a:rPr>
              <a:t>) to plan, promote, advocate for, and facilitate stakeholder cooperation for the diverse uses of and access to the Anacostia and Potomac River, the Washington Channel, and adjacent property</a:t>
            </a:r>
            <a:r>
              <a:rPr lang="en-US" sz="9600" b="0" i="0" dirty="0">
                <a:solidFill>
                  <a:srgbClr val="000000"/>
                </a:solidFill>
                <a:effectLst/>
                <a:highlight>
                  <a:srgbClr val="FFFFFF"/>
                </a:highlight>
                <a:latin typeface="Noto Sans" panose="020B0502040504020204" pitchFamily="34" charset="0"/>
              </a:rPr>
              <a:t>. In particular, the Office seeks to facilitate better communication between the District, Maryland, Virginia, the federal government, businesses, community organizations, and the public on matters of public safety, the environment, recreation, and transportation. </a:t>
            </a:r>
          </a:p>
          <a:p>
            <a:pPr algn="l" fontAlgn="base"/>
            <a:endParaRPr lang="en-US" sz="9600" b="0" i="0" dirty="0">
              <a:solidFill>
                <a:srgbClr val="000000"/>
              </a:solidFill>
              <a:effectLst/>
              <a:highlight>
                <a:srgbClr val="FFFFFF"/>
              </a:highlight>
              <a:latin typeface="Noto Sans" panose="020B0502040504020204" pitchFamily="34" charset="0"/>
            </a:endParaRPr>
          </a:p>
          <a:p>
            <a:pPr algn="l" fontAlgn="base"/>
            <a:r>
              <a:rPr lang="en-US" sz="7200" b="0" i="0" u="sng" dirty="0">
                <a:solidFill>
                  <a:srgbClr val="000000"/>
                </a:solidFill>
                <a:effectLst/>
                <a:highlight>
                  <a:srgbClr val="FFFFFF"/>
                </a:highlight>
                <a:latin typeface="Noto Sans" panose="020B0502040504020204" pitchFamily="34" charset="0"/>
              </a:rPr>
              <a:t>The Commission will advise the Office and assist in the creation of a Waterways Advisory Plan (Plan) to set out a strategic vision for the Anacostia and Potomac Rivers, the Washington Channel, and adjacent property. If there is anyone you think could be a good addition to this commission, they can submit an application for a Mayoral appointment or a Chairman of the Council appointment on the ODWM website.  </a:t>
            </a:r>
            <a:endParaRPr lang="en-US" sz="5400" b="0" i="0" u="sng" dirty="0">
              <a:solidFill>
                <a:srgbClr val="000000"/>
              </a:solidFill>
              <a:effectLst/>
              <a:latin typeface="Noto Sans" panose="020B0502040504020204" pitchFamily="34" charset="0"/>
            </a:endParaRPr>
          </a:p>
          <a:p>
            <a:pPr algn="l" fontAlgn="base"/>
            <a:endParaRPr lang="en-US" sz="4000" b="0" i="0" dirty="0">
              <a:solidFill>
                <a:srgbClr val="000000"/>
              </a:solidFill>
              <a:effectLst/>
              <a:latin typeface="Noto Sans" panose="020B0502040504020204" pitchFamily="34" charset="0"/>
            </a:endParaRPr>
          </a:p>
          <a:p>
            <a:pPr algn="l" fontAlgn="base"/>
            <a:r>
              <a:rPr lang="en-US" sz="4000" b="1" i="0" dirty="0">
                <a:solidFill>
                  <a:srgbClr val="000000"/>
                </a:solidFill>
                <a:effectLst/>
                <a:latin typeface="Noto Sans" panose="020B0502040504020204" pitchFamily="34" charset="0"/>
              </a:rPr>
              <a:t>Anacostia River Corridor Restoration Plan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4000" b="0" i="0" u="sng" dirty="0">
                <a:solidFill>
                  <a:srgbClr val="000000"/>
                </a:solidFill>
                <a:effectLst/>
                <a:latin typeface="Noto Sans" panose="020B0502040504020204" pitchFamily="34" charset="0"/>
              </a:rPr>
              <a:t>DOEE has released the Anacostia River Corridor Restoration Plan for public comment. This plan envisions a bold future for the Anacostia River - restoring the fish and wildlife habitat, improving water quality, adapting to climate change, and increasing equitable public access to the river corridor. Public comments are due by </a:t>
            </a:r>
            <a:r>
              <a:rPr lang="en-US" sz="4000" b="1" i="0" u="sng" dirty="0">
                <a:solidFill>
                  <a:srgbClr val="000000"/>
                </a:solidFill>
                <a:effectLst/>
                <a:latin typeface="Noto Sans" panose="020B0502040504020204" pitchFamily="34" charset="0"/>
              </a:rPr>
              <a:t>July 31.</a:t>
            </a:r>
            <a:endParaRPr lang="en-US" sz="4000" b="0" i="0" u="sng" dirty="0">
              <a:solidFill>
                <a:srgbClr val="000000"/>
              </a:solidFill>
              <a:effectLst/>
              <a:latin typeface="Noto Sans" panose="020B0502040504020204" pitchFamily="34" charset="0"/>
            </a:endParaRPr>
          </a:p>
          <a:p>
            <a:pPr algn="l" fontAlgn="base"/>
            <a:r>
              <a:rPr lang="en-US" sz="4000" b="0" i="0" dirty="0">
                <a:solidFill>
                  <a:srgbClr val="000000"/>
                </a:solidFill>
                <a:effectLst/>
                <a:latin typeface="Noto Sans" panose="020B0502040504020204" pitchFamily="34" charset="0"/>
              </a:rPr>
              <a:t> </a:t>
            </a:r>
          </a:p>
          <a:p>
            <a:pPr algn="l" fontAlgn="base"/>
            <a:r>
              <a:rPr lang="en-US" sz="4000" b="0" i="0" dirty="0">
                <a:solidFill>
                  <a:srgbClr val="000000"/>
                </a:solidFill>
                <a:effectLst/>
                <a:latin typeface="Noto Sans" panose="020B0502040504020204" pitchFamily="34" charset="0"/>
              </a:rPr>
              <a:t>Read more here: restoretheanacostiariver.com/</a:t>
            </a:r>
            <a:r>
              <a:rPr lang="en-US" sz="4000" b="0" i="0" dirty="0" err="1">
                <a:solidFill>
                  <a:srgbClr val="000000"/>
                </a:solidFill>
                <a:effectLst/>
                <a:latin typeface="Noto Sans" panose="020B0502040504020204" pitchFamily="34" charset="0"/>
              </a:rPr>
              <a:t>anacostia</a:t>
            </a:r>
            <a:r>
              <a:rPr lang="en-US" sz="4000" b="0" i="0" dirty="0">
                <a:solidFill>
                  <a:srgbClr val="000000"/>
                </a:solidFill>
                <a:effectLst/>
                <a:latin typeface="Noto Sans" panose="020B0502040504020204" pitchFamily="34" charset="0"/>
              </a:rPr>
              <a:t>-corridor-restoration-plan</a:t>
            </a:r>
          </a:p>
          <a:p>
            <a:pPr marL="0" marR="0" algn="l">
              <a:spcBef>
                <a:spcPts val="0"/>
              </a:spcBef>
              <a:spcAft>
                <a:spcPts val="0"/>
              </a:spcAft>
            </a:pPr>
            <a:endParaRPr lang="en-US" sz="4000" b="0" i="0" dirty="0">
              <a:solidFill>
                <a:srgbClr val="000000"/>
              </a:solidFill>
              <a:effectLst/>
              <a:latin typeface="Noto Sans" panose="020B0502040504020204" pitchFamily="34" charset="0"/>
            </a:endParaRPr>
          </a:p>
          <a:p>
            <a:pPr algn="l"/>
            <a:r>
              <a:rPr lang="en-US" b="1" i="0" dirty="0">
                <a:solidFill>
                  <a:srgbClr val="0B164E"/>
                </a:solidFill>
                <a:effectLst/>
                <a:latin typeface="verdana" panose="020B0604030504040204" pitchFamily="34" charset="0"/>
              </a:rPr>
              <a:t>Request for Applications – DC Green Cleaning Program </a:t>
            </a:r>
          </a:p>
          <a:p>
            <a:pPr algn="l"/>
            <a:r>
              <a:rPr lang="en-US" b="0" i="0" dirty="0">
                <a:solidFill>
                  <a:srgbClr val="333333"/>
                </a:solidFill>
                <a:effectLst/>
                <a:highlight>
                  <a:srgbClr val="FFFFFF"/>
                </a:highlight>
                <a:latin typeface="helvetica" panose="020B0604020202020204" pitchFamily="34" charset="0"/>
              </a:rPr>
              <a:t>DOEE is pleased to announce the availability of a grant for the development and implementation of the District’s Green Cleaning Program (GCP). </a:t>
            </a:r>
            <a:r>
              <a:rPr lang="en-US" b="0" i="0" u="sng" dirty="0">
                <a:solidFill>
                  <a:srgbClr val="333333"/>
                </a:solidFill>
                <a:effectLst/>
                <a:highlight>
                  <a:srgbClr val="FFFFFF"/>
                </a:highlight>
                <a:latin typeface="helvetica" panose="020B0604020202020204" pitchFamily="34" charset="0"/>
              </a:rPr>
              <a:t>This initiative aims to support Cleaning Service Providers (CSPs) in disadvantaged communities, specifically in Wards 5, 7, and 8 of Washington DC, in transitioning to safer and more sustainable cleaning products</a:t>
            </a:r>
            <a:r>
              <a:rPr lang="en-US" b="0" i="0" dirty="0">
                <a:solidFill>
                  <a:srgbClr val="333333"/>
                </a:solidFill>
                <a:effectLst/>
                <a:highlight>
                  <a:srgbClr val="FFFFFF"/>
                </a:highlight>
                <a:latin typeface="helvetica" panose="020B0604020202020204" pitchFamily="34" charset="0"/>
              </a:rPr>
              <a:t>. Funded by the US Environmental Protection Agency’s Fiscal Year 2023 Pollution Prevention Grant: Environmental Justice through Safer and More Sustainable Products, the GCP Request For Application (RFA) has $284,000 allocated for the project over 24 months. </a:t>
            </a:r>
            <a:r>
              <a:rPr lang="en-US" b="0" i="0" u="sng" dirty="0">
                <a:solidFill>
                  <a:srgbClr val="333333"/>
                </a:solidFill>
                <a:effectLst/>
                <a:highlight>
                  <a:srgbClr val="FFFFFF"/>
                </a:highlight>
                <a:latin typeface="helvetica" panose="020B0604020202020204" pitchFamily="34" charset="0"/>
              </a:rPr>
              <a:t>Applications are due </a:t>
            </a:r>
            <a:r>
              <a:rPr lang="en-US" b="1" i="0" u="sng" dirty="0">
                <a:solidFill>
                  <a:srgbClr val="333333"/>
                </a:solidFill>
                <a:effectLst/>
                <a:highlight>
                  <a:srgbClr val="FFFFFF"/>
                </a:highlight>
                <a:latin typeface="helvetica" panose="020B0604020202020204" pitchFamily="34" charset="0"/>
              </a:rPr>
              <a:t>June 17</a:t>
            </a:r>
            <a:r>
              <a:rPr lang="en-US" b="0" i="0" u="sng" dirty="0">
                <a:solidFill>
                  <a:srgbClr val="333333"/>
                </a:solidFill>
                <a:effectLst/>
                <a:highlight>
                  <a:srgbClr val="FFFFFF"/>
                </a:highlight>
                <a:latin typeface="helvetica" panose="020B0604020202020204" pitchFamily="34" charset="0"/>
              </a:rPr>
              <a:t>.</a:t>
            </a:r>
          </a:p>
          <a:p>
            <a:pPr algn="l" fontAlgn="base"/>
            <a:endParaRPr lang="en-US" b="0" i="0" dirty="0">
              <a:solidFill>
                <a:srgbClr val="000000"/>
              </a:solidFill>
              <a:effectLst/>
              <a:latin typeface="Noto Sans" panose="020B0502040504020204" pitchFamily="34" charset="0"/>
            </a:endParaRPr>
          </a:p>
          <a:p>
            <a:pPr algn="l" fontAlgn="base"/>
            <a:r>
              <a:rPr lang="en-US" b="1" i="0" dirty="0">
                <a:solidFill>
                  <a:srgbClr val="000000"/>
                </a:solidFill>
                <a:effectLst/>
                <a:latin typeface="Noto Sans" panose="020B0502040504020204" pitchFamily="34" charset="0"/>
              </a:rPr>
              <a:t>Request for Information – Clean Energy Financing Program</a:t>
            </a:r>
          </a:p>
          <a:p>
            <a:pPr algn="l" fontAlgn="base"/>
            <a:r>
              <a:rPr lang="en-US" b="0" i="0" dirty="0">
                <a:solidFill>
                  <a:srgbClr val="000000"/>
                </a:solidFill>
                <a:effectLst/>
                <a:highlight>
                  <a:srgbClr val="FFFFFF"/>
                </a:highlight>
                <a:latin typeface="Noto Sans" panose="020B0502040504020204" pitchFamily="34" charset="0"/>
              </a:rPr>
              <a:t>DOEE is requesting input from interested parties in the District </a:t>
            </a:r>
            <a:r>
              <a:rPr lang="en-US" b="0" i="0" u="sng" dirty="0">
                <a:solidFill>
                  <a:srgbClr val="000000"/>
                </a:solidFill>
                <a:effectLst/>
                <a:highlight>
                  <a:srgbClr val="FFFFFF"/>
                </a:highlight>
                <a:latin typeface="Noto Sans" panose="020B0502040504020204" pitchFamily="34" charset="0"/>
              </a:rPr>
              <a:t>to identify potential opportunities for financing under a State Energy Financing Institution (SEFI) program to inform DOEE program design and policy making. </a:t>
            </a:r>
            <a:r>
              <a:rPr lang="en-US" b="0" i="0" dirty="0">
                <a:solidFill>
                  <a:srgbClr val="000000"/>
                </a:solidFill>
                <a:effectLst/>
                <a:highlight>
                  <a:srgbClr val="FFFFFF"/>
                </a:highlight>
                <a:latin typeface="Noto Sans" panose="020B0502040504020204" pitchFamily="34" charset="0"/>
              </a:rPr>
              <a:t>The period for RFI responses is open-ended. </a:t>
            </a:r>
            <a:r>
              <a:rPr lang="en-US" b="0" i="0" u="sng" dirty="0">
                <a:solidFill>
                  <a:srgbClr val="000000"/>
                </a:solidFill>
                <a:effectLst/>
                <a:highlight>
                  <a:srgbClr val="FFFFFF"/>
                </a:highlight>
                <a:latin typeface="Noto Sans" panose="020B0502040504020204" pitchFamily="34" charset="0"/>
              </a:rPr>
              <a:t>The Request for Information (RFI) seeks responses from clean energy project developers, asset owners, or other institutions looking to decarbonize their operations, financial institutions, and other relevant parties to:</a:t>
            </a:r>
          </a:p>
          <a:p>
            <a:pPr algn="l" fontAlgn="base"/>
            <a:r>
              <a:rPr lang="en-US" b="0" i="0" dirty="0">
                <a:solidFill>
                  <a:srgbClr val="000000"/>
                </a:solidFill>
                <a:effectLst/>
                <a:highlight>
                  <a:srgbClr val="FFFFFF"/>
                </a:highlight>
                <a:latin typeface="Noto Sans" panose="020B0502040504020204" pitchFamily="34" charset="0"/>
              </a:rPr>
              <a:t>1. </a:t>
            </a:r>
            <a:r>
              <a:rPr lang="en-US" b="0" i="0" u="sng" dirty="0">
                <a:solidFill>
                  <a:srgbClr val="000000"/>
                </a:solidFill>
                <a:effectLst/>
                <a:highlight>
                  <a:srgbClr val="FFFFFF"/>
                </a:highlight>
                <a:latin typeface="Noto Sans" panose="020B0502040504020204" pitchFamily="34" charset="0"/>
              </a:rPr>
              <a:t>Inform the design of financing efforts or other related activities led by DOEE</a:t>
            </a:r>
            <a:r>
              <a:rPr lang="en-US" b="0" i="0" dirty="0">
                <a:solidFill>
                  <a:srgbClr val="000000"/>
                </a:solidFill>
                <a:effectLst/>
                <a:highlight>
                  <a:srgbClr val="FFFFFF"/>
                </a:highlight>
                <a:latin typeface="Noto Sans" panose="020B0502040504020204" pitchFamily="34" charset="0"/>
              </a:rPr>
              <a:t>, other instrumentalities of District Government, or other relevant government authorities operating within the District of Columbia </a:t>
            </a:r>
            <a:r>
              <a:rPr lang="en-US" b="0" i="0" u="sng" dirty="0">
                <a:solidFill>
                  <a:srgbClr val="000000"/>
                </a:solidFill>
                <a:effectLst/>
                <a:highlight>
                  <a:srgbClr val="FFFFFF"/>
                </a:highlight>
                <a:latin typeface="Noto Sans" panose="020B0502040504020204" pitchFamily="34" charset="0"/>
              </a:rPr>
              <a:t>that support decarbonization efforts within the District of Columbia.</a:t>
            </a:r>
          </a:p>
          <a:p>
            <a:pPr algn="l" fontAlgn="base"/>
            <a:r>
              <a:rPr lang="en-US" b="0" i="0" dirty="0">
                <a:solidFill>
                  <a:srgbClr val="000000"/>
                </a:solidFill>
                <a:effectLst/>
                <a:highlight>
                  <a:srgbClr val="FFFFFF"/>
                </a:highlight>
                <a:latin typeface="Noto Sans" panose="020B0502040504020204" pitchFamily="34" charset="0"/>
              </a:rPr>
              <a:t>2. </a:t>
            </a:r>
            <a:r>
              <a:rPr lang="en-US" b="0" i="0" u="sng" dirty="0">
                <a:solidFill>
                  <a:srgbClr val="000000"/>
                </a:solidFill>
                <a:effectLst/>
                <a:highlight>
                  <a:srgbClr val="FFFFFF"/>
                </a:highlight>
                <a:latin typeface="Noto Sans" panose="020B0502040504020204" pitchFamily="34" charset="0"/>
              </a:rPr>
              <a:t>To solicit initial feedback on the potential use of state funds </a:t>
            </a:r>
            <a:r>
              <a:rPr lang="en-US" b="0" i="0" dirty="0">
                <a:solidFill>
                  <a:schemeClr val="bg2"/>
                </a:solidFill>
                <a:effectLst/>
                <a:highlight>
                  <a:srgbClr val="FFFFFF"/>
                </a:highlight>
                <a:latin typeface="Noto Sans" panose="020B0502040504020204" pitchFamily="34" charset="0"/>
              </a:rPr>
              <a:t>from an established SEFI </a:t>
            </a:r>
            <a:r>
              <a:rPr lang="en-US" b="0" i="0" u="sng" dirty="0">
                <a:solidFill>
                  <a:srgbClr val="000000"/>
                </a:solidFill>
                <a:effectLst/>
                <a:highlight>
                  <a:srgbClr val="FFFFFF"/>
                </a:highlight>
                <a:latin typeface="Noto Sans" panose="020B0502040504020204" pitchFamily="34" charset="0"/>
              </a:rPr>
              <a:t>to implement the goals of DOEE and District Government, while leveraging federal financing </a:t>
            </a:r>
            <a:r>
              <a:rPr lang="en-US" b="0" i="0" dirty="0">
                <a:solidFill>
                  <a:srgbClr val="000000"/>
                </a:solidFill>
                <a:effectLst/>
                <a:highlight>
                  <a:srgbClr val="FFFFFF"/>
                </a:highlight>
                <a:latin typeface="Noto Sans" panose="020B0502040504020204" pitchFamily="34" charset="0"/>
              </a:rPr>
              <a:t>from LPO. Specifically, input is requested that can inform how to best leverage the DOE LPO SEFI-Supported category of the Title 17 Clean Energy Financing Program. Through this program LPO can augment state-administered clean energy programs providing additional financial support to projects that align federal energy priorities with those of U.S. states like the District.</a:t>
            </a:r>
          </a:p>
          <a:p>
            <a:pPr algn="l" fontAlgn="base"/>
            <a:endParaRPr lang="en-US" b="0" i="0" dirty="0">
              <a:solidFill>
                <a:srgbClr val="000000"/>
              </a:solidFill>
              <a:effectLst/>
              <a:latin typeface="Noto Sans" panose="020B0502040504020204" pitchFamily="34" charset="0"/>
            </a:endParaRPr>
          </a:p>
          <a:p>
            <a:pPr algn="l" fontAlgn="base"/>
            <a:endParaRPr lang="en-US" sz="1200" b="0" i="0" dirty="0">
              <a:solidFill>
                <a:srgbClr val="000000"/>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4</a:t>
            </a:fld>
            <a:endParaRPr lang="en-US"/>
          </a:p>
        </p:txBody>
      </p:sp>
    </p:spTree>
    <p:extLst>
      <p:ext uri="{BB962C8B-B14F-4D97-AF65-F5344CB8AC3E}">
        <p14:creationId xmlns:p14="http://schemas.microsoft.com/office/powerpoint/2010/main" val="87172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Bef>
                <a:spcPts val="1200"/>
              </a:spcBef>
            </a:pPr>
            <a:r>
              <a:rPr lang="en-US" b="1" i="0" dirty="0">
                <a:solidFill>
                  <a:srgbClr val="000000"/>
                </a:solidFill>
                <a:effectLst/>
                <a:latin typeface="Montserrat" panose="00000500000000000000" pitchFamily="2" charset="0"/>
              </a:rPr>
              <a:t>District Heat Emergency Plan</a:t>
            </a:r>
          </a:p>
          <a:p>
            <a:pPr algn="l" fontAlgn="base">
              <a:spcBef>
                <a:spcPts val="1200"/>
              </a:spcBef>
            </a:pPr>
            <a:r>
              <a:rPr lang="en-US" b="0" i="0" u="sng" dirty="0">
                <a:solidFill>
                  <a:srgbClr val="000000"/>
                </a:solidFill>
                <a:effectLst/>
                <a:latin typeface="Montserrat" panose="00000500000000000000" pitchFamily="2" charset="0"/>
              </a:rPr>
              <a:t>HSEMA released the updated 2024 District of Columbia Heat Emergency Plan, which is implemented w</a:t>
            </a:r>
            <a:r>
              <a:rPr lang="en-US" b="0" i="0" u="sng" dirty="0">
                <a:solidFill>
                  <a:srgbClr val="444444"/>
                </a:solidFill>
                <a:effectLst/>
                <a:latin typeface="Roboto-Regular"/>
              </a:rPr>
              <a:t>hen the forecast of the </a:t>
            </a:r>
            <a:r>
              <a:rPr lang="en-US" b="1" i="0" u="sng" dirty="0">
                <a:solidFill>
                  <a:srgbClr val="444444"/>
                </a:solidFill>
                <a:effectLst/>
                <a:latin typeface="Roboto-Regular"/>
              </a:rPr>
              <a:t>temperature or heat index in the District is 95 degrees or higher</a:t>
            </a:r>
            <a:r>
              <a:rPr lang="en-US" b="0" i="0" u="sng" dirty="0">
                <a:solidFill>
                  <a:srgbClr val="444444"/>
                </a:solidFill>
                <a:effectLst/>
                <a:latin typeface="Roboto-Regular"/>
              </a:rPr>
              <a:t>. The plan activates cooling centers for community members to seek relief from the heat.</a:t>
            </a:r>
            <a:r>
              <a:rPr lang="en-US" b="0" i="0" u="sng" dirty="0">
                <a:solidFill>
                  <a:srgbClr val="000000"/>
                </a:solidFill>
                <a:effectLst/>
                <a:latin typeface="Montserrat" panose="00000500000000000000" pitchFamily="2" charset="0"/>
              </a:rPr>
              <a:t> </a:t>
            </a:r>
          </a:p>
          <a:p>
            <a:pPr algn="l" fontAlgn="base">
              <a:spcBef>
                <a:spcPts val="1200"/>
              </a:spcBef>
            </a:pPr>
            <a:endParaRPr lang="en-US" b="0" i="0" dirty="0">
              <a:solidFill>
                <a:srgbClr val="000000"/>
              </a:solidFill>
              <a:effectLst/>
              <a:latin typeface="Montserrat" panose="00000500000000000000" pitchFamily="2" charset="0"/>
            </a:endParaRPr>
          </a:p>
          <a:p>
            <a:pPr algn="l" fontAlgn="base">
              <a:spcBef>
                <a:spcPts val="1200"/>
              </a:spcBef>
            </a:pPr>
            <a:r>
              <a:rPr lang="en-US" b="0" i="0" u="sng" dirty="0">
                <a:solidFill>
                  <a:srgbClr val="000000"/>
                </a:solidFill>
                <a:effectLst/>
                <a:latin typeface="Montserrat" panose="00000500000000000000" pitchFamily="2" charset="0"/>
              </a:rPr>
              <a:t>While several important updates have been made this year, the most significant change is the integration of a new ‘Extended Heat Emergency’ alert tier – when . </a:t>
            </a:r>
            <a:r>
              <a:rPr lang="en-US" b="0" i="0" dirty="0">
                <a:solidFill>
                  <a:srgbClr val="000000"/>
                </a:solidFill>
                <a:effectLst/>
                <a:latin typeface="Montserrat" panose="00000500000000000000" pitchFamily="2" charset="0"/>
              </a:rPr>
              <a:t>This update was made in response to an EOM press release issued during the 2023 heat season that introduced the term ‘Hot Weather Emergency’ to describe circumstances in which </a:t>
            </a:r>
            <a:r>
              <a:rPr lang="en-US" b="0" i="0" u="sng" dirty="0">
                <a:solidFill>
                  <a:srgbClr val="000000"/>
                </a:solidFill>
                <a:effectLst/>
                <a:latin typeface="Montserrat" panose="00000500000000000000" pitchFamily="2" charset="0"/>
              </a:rPr>
              <a:t>the heat index is at or above 95⁰F for four consecutive days</a:t>
            </a:r>
            <a:r>
              <a:rPr lang="en-US" b="0" i="0" dirty="0">
                <a:solidFill>
                  <a:srgbClr val="000000"/>
                </a:solidFill>
                <a:effectLst/>
                <a:latin typeface="Montserrat" panose="00000500000000000000" pitchFamily="2" charset="0"/>
              </a:rPr>
              <a:t>. The new ‘Extended Heat Emergency’ language codifies this concept in the Plan and brings our alert terminology into better alignment. This updated language can be found on Page 2 of attached document within the ‘Policies’ section.  </a:t>
            </a:r>
          </a:p>
          <a:p>
            <a:pPr algn="l" fontAlgn="base">
              <a:spcBef>
                <a:spcPts val="1200"/>
              </a:spcBef>
            </a:pPr>
            <a:endParaRPr lang="en-US" b="0" i="0" dirty="0">
              <a:solidFill>
                <a:srgbClr val="000000"/>
              </a:solidFill>
              <a:effectLst/>
              <a:latin typeface="Montserrat" panose="00000500000000000000" pitchFamily="2" charset="0"/>
            </a:endParaRPr>
          </a:p>
          <a:p>
            <a:pPr algn="l" fontAlgn="base">
              <a:spcBef>
                <a:spcPts val="1200"/>
              </a:spcBef>
            </a:pPr>
            <a:r>
              <a:rPr lang="en-US" b="0" i="0" dirty="0">
                <a:solidFill>
                  <a:srgbClr val="000000"/>
                </a:solidFill>
                <a:effectLst/>
                <a:latin typeface="Montserrat" panose="00000500000000000000" pitchFamily="2" charset="0"/>
              </a:rPr>
              <a:t>In addition to the new alert tier, the updated plan contains expanded resource information for individuals experiencing homelessness, including a listing of Day Centers available as cooling centers, and an expanded list of youth services centers, among other additions. </a:t>
            </a:r>
          </a:p>
          <a:p>
            <a:pPr algn="l" fontAlgn="base">
              <a:spcBef>
                <a:spcPts val="1200"/>
              </a:spcBef>
            </a:pPr>
            <a:endParaRPr lang="en-US" b="0" i="0" dirty="0">
              <a:solidFill>
                <a:srgbClr val="000000"/>
              </a:solidFill>
              <a:effectLst/>
              <a:latin typeface="Montserrat" panose="00000500000000000000" pitchFamily="2" charset="0"/>
            </a:endParaRPr>
          </a:p>
          <a:p>
            <a:pPr algn="l" fontAlgn="base">
              <a:spcBef>
                <a:spcPts val="1200"/>
              </a:spcBef>
            </a:pPr>
            <a:r>
              <a:rPr lang="en-US" b="0" i="0" dirty="0">
                <a:solidFill>
                  <a:srgbClr val="000000"/>
                </a:solidFill>
                <a:effectLst/>
                <a:latin typeface="Montserrat" panose="00000500000000000000" pitchFamily="2" charset="0"/>
              </a:rPr>
              <a:t>As always, hours of operation for all facilities listed in the plan, along with District agency roles and responsibilities, have been updated based on information provided by our partners. </a:t>
            </a:r>
          </a:p>
          <a:p>
            <a:pPr algn="l" fontAlgn="base">
              <a:spcBef>
                <a:spcPts val="1200"/>
              </a:spcBef>
            </a:pPr>
            <a:endParaRPr lang="en-US" b="1" i="0" dirty="0">
              <a:solidFill>
                <a:srgbClr val="000000"/>
              </a:solidFill>
              <a:effectLst/>
              <a:latin typeface="Montserrat" panose="00000500000000000000" pitchFamily="2" charset="0"/>
            </a:endParaRPr>
          </a:p>
          <a:p>
            <a:pPr algn="l" fontAlgn="base">
              <a:spcBef>
                <a:spcPts val="1200"/>
              </a:spcBef>
            </a:pPr>
            <a:r>
              <a:rPr lang="en-US" b="1" i="0" dirty="0">
                <a:solidFill>
                  <a:srgbClr val="000000"/>
                </a:solidFill>
                <a:effectLst/>
                <a:latin typeface="Montserrat" panose="00000500000000000000" pitchFamily="2" charset="0"/>
              </a:rPr>
              <a:t>Tree Canopy Update</a:t>
            </a:r>
          </a:p>
          <a:p>
            <a:pPr algn="l" fontAlgn="base">
              <a:spcBef>
                <a:spcPts val="1200"/>
              </a:spcBef>
            </a:pPr>
            <a:r>
              <a:rPr lang="en-US" b="0" i="0" u="sng" dirty="0">
                <a:solidFill>
                  <a:srgbClr val="000000"/>
                </a:solidFill>
                <a:effectLst/>
                <a:latin typeface="Montserrat" panose="00000500000000000000" pitchFamily="2" charset="0"/>
              </a:rPr>
              <a:t>On April 10, the Council of Governments (COG) Board of Directors adopted a new regional tree canopy goal to maintain a minimum tree canopy coverage of 50 percent across the metropolitan Washington region</a:t>
            </a:r>
            <a:r>
              <a:rPr lang="en-US" b="0" i="0" dirty="0">
                <a:solidFill>
                  <a:srgbClr val="000000"/>
                </a:solidFill>
                <a:effectLst/>
                <a:latin typeface="Montserrat" panose="00000500000000000000" pitchFamily="2" charset="0"/>
              </a:rPr>
              <a:t>. </a:t>
            </a:r>
            <a:r>
              <a:rPr lang="en-US" b="0" i="0" u="sng" dirty="0">
                <a:solidFill>
                  <a:srgbClr val="000000"/>
                </a:solidFill>
                <a:effectLst/>
                <a:latin typeface="Montserrat" panose="00000500000000000000" pitchFamily="2" charset="0"/>
              </a:rPr>
              <a:t>In 2023, the region's tree canopy experienced a slight drop from 2014 </a:t>
            </a:r>
            <a:r>
              <a:rPr lang="en-US" b="0" i="0" dirty="0">
                <a:solidFill>
                  <a:srgbClr val="000000"/>
                </a:solidFill>
                <a:effectLst/>
                <a:latin typeface="Montserrat" panose="00000500000000000000" pitchFamily="2" charset="0"/>
              </a:rPr>
              <a:t>-- was estimated to cover 49.6 percent of the region, down from 51.3 percent in 2014. With 4,383 acres lost annually to development, coverage could drop to 44.4 percent by 2050 if this trend persists. The board is also calling on local jurisdictions to use Conserving Trees and Forests in Metropolitan Washington, a comprehensive, new COG report on the development of the goal, as a resource and reference document to aid the creation of an action plan guiding tree canopy efforts. </a:t>
            </a:r>
          </a:p>
          <a:p>
            <a:pPr algn="l" fontAlgn="base">
              <a:spcBef>
                <a:spcPts val="1200"/>
              </a:spcBef>
            </a:pPr>
            <a:endParaRPr lang="en-US" b="0" i="0" dirty="0">
              <a:solidFill>
                <a:srgbClr val="000000"/>
              </a:solidFill>
              <a:effectLst/>
              <a:latin typeface="Montserrat" panose="00000500000000000000" pitchFamily="2" charset="0"/>
            </a:endParaRPr>
          </a:p>
          <a:p>
            <a:pPr algn="l" fontAlgn="base"/>
            <a:r>
              <a:rPr lang="en-US" b="1" i="0" dirty="0">
                <a:solidFill>
                  <a:srgbClr val="000000"/>
                </a:solidFill>
                <a:effectLst/>
                <a:latin typeface="Calibri" panose="020F0502020204030204" pitchFamily="34" charset="0"/>
              </a:rPr>
              <a:t>Anacostia River Splash</a:t>
            </a:r>
          </a:p>
          <a:p>
            <a:pPr algn="l" fontAlgn="base"/>
            <a:r>
              <a:rPr lang="en-US" b="0" i="0" u="sng" dirty="0">
                <a:solidFill>
                  <a:srgbClr val="000000"/>
                </a:solidFill>
                <a:effectLst/>
                <a:latin typeface="Calibri" panose="020F0502020204030204" pitchFamily="34" charset="0"/>
              </a:rPr>
              <a:t>Anacostia </a:t>
            </a:r>
            <a:r>
              <a:rPr lang="en-US" b="0" i="0" u="sng" dirty="0" err="1">
                <a:solidFill>
                  <a:srgbClr val="000000"/>
                </a:solidFill>
                <a:effectLst/>
                <a:latin typeface="Calibri" panose="020F0502020204030204" pitchFamily="34" charset="0"/>
              </a:rPr>
              <a:t>RiverKeeper</a:t>
            </a:r>
            <a:r>
              <a:rPr lang="en-US" b="0" i="0" u="sng" dirty="0">
                <a:solidFill>
                  <a:srgbClr val="000000"/>
                </a:solidFill>
                <a:effectLst/>
                <a:latin typeface="Calibri" panose="020F0502020204030204" pitchFamily="34" charset="0"/>
              </a:rPr>
              <a:t> is hosting the inaugural Splash on June 29. This event gives DC area residents the chance to swim and reconnect with the Anacostia River – and make history at the first permitted swim in the Anacostia River in over 50 years. The general public can register for tickets starting </a:t>
            </a:r>
            <a:r>
              <a:rPr lang="en-US" b="1" i="0" u="sng" dirty="0">
                <a:solidFill>
                  <a:srgbClr val="000000"/>
                </a:solidFill>
                <a:effectLst/>
                <a:latin typeface="Calibri" panose="020F0502020204030204" pitchFamily="34" charset="0"/>
              </a:rPr>
              <a:t>June 10</a:t>
            </a:r>
            <a:r>
              <a:rPr lang="en-US" b="0" i="0" u="sng" dirty="0">
                <a:solidFill>
                  <a:srgbClr val="000000"/>
                </a:solidFill>
                <a:effectLst/>
                <a:latin typeface="Calibri" panose="020F0502020204030204" pitchFamily="34" charset="0"/>
              </a:rPr>
              <a:t>.</a:t>
            </a:r>
          </a:p>
          <a:p>
            <a:pPr algn="l" fontAlgn="base"/>
            <a:endParaRPr lang="en-US" b="0" i="0" dirty="0">
              <a:solidFill>
                <a:srgbClr val="000000"/>
              </a:solidFill>
              <a:effectLst/>
              <a:latin typeface="Calibri" panose="020F0502020204030204" pitchFamily="34" charset="0"/>
            </a:endParaRPr>
          </a:p>
          <a:p>
            <a:pPr algn="l" fontAlgn="base"/>
            <a:r>
              <a:rPr lang="en-US" b="0" i="0" dirty="0">
                <a:solidFill>
                  <a:srgbClr val="000000"/>
                </a:solidFill>
                <a:effectLst/>
                <a:latin typeface="Calibri" panose="020F0502020204030204" pitchFamily="34" charset="0"/>
              </a:rPr>
              <a:t>In 2018, the DC Department of Energy and Environment (DOEE) implemented an amendment to the swim ban to allow permitted swim events in District waters Anacostia. We are utilizing this process to host the inaugural Splash!</a:t>
            </a:r>
          </a:p>
          <a:p>
            <a:pPr algn="l" fontAlgn="base"/>
            <a:endParaRPr lang="en-US"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5</a:t>
            </a:fld>
            <a:endParaRPr lang="en-US"/>
          </a:p>
        </p:txBody>
      </p:sp>
    </p:spTree>
    <p:extLst>
      <p:ext uri="{BB962C8B-B14F-4D97-AF65-F5344CB8AC3E}">
        <p14:creationId xmlns:p14="http://schemas.microsoft.com/office/powerpoint/2010/main" val="278097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17A7-BAC8-4D8C-85E2-137F3EE46833}" type="slidenum">
              <a:rPr lang="en-US" smtClean="0"/>
              <a:t>6</a:t>
            </a:fld>
            <a:endParaRPr lang="en-US"/>
          </a:p>
        </p:txBody>
      </p:sp>
    </p:spTree>
    <p:extLst>
      <p:ext uri="{BB962C8B-B14F-4D97-AF65-F5344CB8AC3E}">
        <p14:creationId xmlns:p14="http://schemas.microsoft.com/office/powerpoint/2010/main" val="965421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DB7F21-24A0-F665-096C-9C1F6B6F577F}"/>
              </a:ext>
            </a:extLst>
          </p:cNvPr>
          <p:cNvPicPr>
            <a:picLocks noChangeAspect="1"/>
          </p:cNvPicPr>
          <p:nvPr userDrawn="1"/>
        </p:nvPicPr>
        <p:blipFill>
          <a:blip r:embed="rId2"/>
          <a:stretch>
            <a:fillRect/>
          </a:stretch>
        </p:blipFill>
        <p:spPr>
          <a:xfrm>
            <a:off x="5547739" y="2275024"/>
            <a:ext cx="6494288" cy="4281865"/>
          </a:xfrm>
          <a:prstGeom prst="rect">
            <a:avLst/>
          </a:prstGeom>
        </p:spPr>
      </p:pic>
      <p:sp>
        <p:nvSpPr>
          <p:cNvPr id="2" name="Title 1">
            <a:extLst>
              <a:ext uri="{FF2B5EF4-FFF2-40B4-BE49-F238E27FC236}">
                <a16:creationId xmlns:a16="http://schemas.microsoft.com/office/drawing/2014/main" id="{08BC0638-ADB1-1589-4F63-522ABD4BE69E}"/>
              </a:ext>
            </a:extLst>
          </p:cNvPr>
          <p:cNvSpPr>
            <a:spLocks noGrp="1"/>
          </p:cNvSpPr>
          <p:nvPr>
            <p:ph type="ctrTitle"/>
          </p:nvPr>
        </p:nvSpPr>
        <p:spPr>
          <a:xfrm>
            <a:off x="756355" y="706438"/>
            <a:ext cx="10873669" cy="1568586"/>
          </a:xfrm>
          <a:noFill/>
        </p:spPr>
        <p:txBody>
          <a:bodyPr lIns="91440" tIns="91440" rIns="91440" bIns="91440" anchor="b">
            <a:normAutofit/>
          </a:bodyPr>
          <a:lstStyle>
            <a:lvl1pPr algn="l">
              <a:defRPr sz="4000"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8418C1B-8967-1BD3-A0F1-0A7ACF8AD9AC}"/>
              </a:ext>
            </a:extLst>
          </p:cNvPr>
          <p:cNvSpPr>
            <a:spLocks noGrp="1"/>
          </p:cNvSpPr>
          <p:nvPr>
            <p:ph type="subTitle" idx="1"/>
          </p:nvPr>
        </p:nvSpPr>
        <p:spPr>
          <a:xfrm>
            <a:off x="756356" y="2468393"/>
            <a:ext cx="5204572" cy="1655762"/>
          </a:xfrm>
        </p:spPr>
        <p:txBody>
          <a:bodyPr/>
          <a:lstStyle>
            <a:lvl1pPr marL="0" indent="0" algn="l">
              <a:buNone/>
              <a:defRPr sz="2400" b="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7E5FC58-9CF5-1C03-0C97-9A4939B04AC5}"/>
              </a:ext>
            </a:extLst>
          </p:cNvPr>
          <p:cNvSpPr>
            <a:spLocks noGrp="1"/>
          </p:cNvSpPr>
          <p:nvPr>
            <p:ph type="dt" sz="half" idx="10"/>
          </p:nvPr>
        </p:nvSpPr>
        <p:spPr>
          <a:xfrm>
            <a:off x="756356" y="4317524"/>
            <a:ext cx="2743200" cy="365125"/>
          </a:xfrm>
          <a:prstGeom prst="rect">
            <a:avLst/>
          </a:prstGeom>
        </p:spPr>
        <p:txBody>
          <a:bodyPr/>
          <a:lstStyle>
            <a:lvl1pPr>
              <a:defRPr b="0" i="0">
                <a:solidFill>
                  <a:schemeClr val="bg1">
                    <a:lumMod val="50000"/>
                  </a:schemeClr>
                </a:solidFill>
              </a:defRPr>
            </a:lvl1pPr>
          </a:lstStyle>
          <a:p>
            <a:fld id="{9216B883-31CB-4415-8F78-CCD18A27A5E4}" type="datetimeFigureOut">
              <a:rPr lang="en-US" smtClean="0"/>
              <a:pPr/>
              <a:t>6/13/2024</a:t>
            </a:fld>
            <a:endParaRPr lang="en-US" dirty="0"/>
          </a:p>
        </p:txBody>
      </p:sp>
      <p:sp>
        <p:nvSpPr>
          <p:cNvPr id="6" name="Slide Number Placeholder 5">
            <a:extLst>
              <a:ext uri="{FF2B5EF4-FFF2-40B4-BE49-F238E27FC236}">
                <a16:creationId xmlns:a16="http://schemas.microsoft.com/office/drawing/2014/main" id="{DE3E3CD0-5D67-67F1-A03A-3B18C8B66A6F}"/>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143659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9E5D2-7B1F-FCB6-36CE-DE45FB0067B1}"/>
              </a:ext>
            </a:extLst>
          </p:cNvPr>
          <p:cNvSpPr>
            <a:spLocks noGrp="1"/>
          </p:cNvSpPr>
          <p:nvPr>
            <p:ph idx="1"/>
          </p:nvPr>
        </p:nvSpPr>
        <p:spPr>
          <a:xfrm>
            <a:off x="838200" y="1070803"/>
            <a:ext cx="10515600" cy="3783419"/>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CA918F6-7DCD-4C2F-272A-0B5840C55E37}"/>
              </a:ext>
            </a:extLst>
          </p:cNvPr>
          <p:cNvSpPr>
            <a:spLocks noGrp="1"/>
          </p:cNvSpPr>
          <p:nvPr>
            <p:ph type="sldNum" sz="quarter" idx="12"/>
          </p:nvPr>
        </p:nvSpPr>
        <p:spPr/>
        <p:txBody>
          <a:bodyPr/>
          <a:lstStyle/>
          <a:p>
            <a:fld id="{4493EE80-6872-4272-99AB-47DA38E22CFC}" type="slidenum">
              <a:rPr lang="en-US" smtClean="0"/>
              <a:t>‹#›</a:t>
            </a:fld>
            <a:endParaRPr lang="en-US"/>
          </a:p>
        </p:txBody>
      </p:sp>
      <p:sp>
        <p:nvSpPr>
          <p:cNvPr id="4" name="Rectangle 3">
            <a:extLst>
              <a:ext uri="{FF2B5EF4-FFF2-40B4-BE49-F238E27FC236}">
                <a16:creationId xmlns:a16="http://schemas.microsoft.com/office/drawing/2014/main" id="{EA15401C-26D0-DF91-7EE0-C3D6A3CC8171}"/>
              </a:ext>
            </a:extLst>
          </p:cNvPr>
          <p:cNvSpPr/>
          <p:nvPr userDrawn="1"/>
        </p:nvSpPr>
        <p:spPr>
          <a:xfrm>
            <a:off x="2223911" y="6352156"/>
            <a:ext cx="9129889"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AD968FE7-C957-B92A-398E-A999F447793F}"/>
              </a:ext>
            </a:extLst>
          </p:cNvPr>
          <p:cNvSpPr>
            <a:spLocks noGrp="1"/>
          </p:cNvSpPr>
          <p:nvPr>
            <p:ph type="title"/>
          </p:nvPr>
        </p:nvSpPr>
        <p:spPr>
          <a:xfrm>
            <a:off x="0" y="140719"/>
            <a:ext cx="11353800" cy="650875"/>
          </a:xfrm>
          <a:prstGeom prst="rect">
            <a:avLst/>
          </a:prstGeom>
          <a:solidFill>
            <a:schemeClr val="accent5"/>
          </a:solidFill>
        </p:spPr>
        <p:txBody>
          <a:bodyPr vert="horz" lIns="822960" tIns="45720" rIns="548640" bIns="45720" rtlCol="0" anchor="ctr">
            <a:normAutofit/>
          </a:bodyPr>
          <a:lstStyle/>
          <a:p>
            <a:r>
              <a:rPr lang="en-US" dirty="0"/>
              <a:t>Click to edit Master title style</a:t>
            </a:r>
          </a:p>
        </p:txBody>
      </p:sp>
    </p:spTree>
    <p:extLst>
      <p:ext uri="{BB962C8B-B14F-4D97-AF65-F5344CB8AC3E}">
        <p14:creationId xmlns:p14="http://schemas.microsoft.com/office/powerpoint/2010/main" val="423977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A918F6-7DCD-4C2F-272A-0B5840C55E37}"/>
              </a:ext>
            </a:extLst>
          </p:cNvPr>
          <p:cNvSpPr>
            <a:spLocks noGrp="1"/>
          </p:cNvSpPr>
          <p:nvPr>
            <p:ph type="sldNum" sz="quarter" idx="12"/>
          </p:nvPr>
        </p:nvSpPr>
        <p:spPr/>
        <p:txBody>
          <a:bodyPr/>
          <a:lstStyle/>
          <a:p>
            <a:fld id="{4493EE80-6872-4272-99AB-47DA38E22CFC}" type="slidenum">
              <a:rPr lang="en-US" smtClean="0"/>
              <a:t>‹#›</a:t>
            </a:fld>
            <a:endParaRPr lang="en-US"/>
          </a:p>
        </p:txBody>
      </p:sp>
      <p:sp>
        <p:nvSpPr>
          <p:cNvPr id="5" name="Title Placeholder 1">
            <a:extLst>
              <a:ext uri="{FF2B5EF4-FFF2-40B4-BE49-F238E27FC236}">
                <a16:creationId xmlns:a16="http://schemas.microsoft.com/office/drawing/2014/main" id="{EAF53D12-D819-15F9-D441-A7AD4194B390}"/>
              </a:ext>
            </a:extLst>
          </p:cNvPr>
          <p:cNvSpPr>
            <a:spLocks noGrp="1"/>
          </p:cNvSpPr>
          <p:nvPr>
            <p:ph type="title"/>
          </p:nvPr>
        </p:nvSpPr>
        <p:spPr>
          <a:xfrm>
            <a:off x="0" y="140719"/>
            <a:ext cx="11353800" cy="650875"/>
          </a:xfrm>
          <a:prstGeom prst="rect">
            <a:avLst/>
          </a:prstGeom>
          <a:solidFill>
            <a:schemeClr val="accent5"/>
          </a:solidFill>
        </p:spPr>
        <p:txBody>
          <a:bodyPr vert="horz" lIns="822960" tIns="45720" rIns="548640" bIns="45720" rtlCol="0" anchor="ctr">
            <a:normAutofit/>
          </a:bodyPr>
          <a:lstStyle/>
          <a:p>
            <a:r>
              <a:rPr lang="en-US" dirty="0"/>
              <a:t>Click to edit Master title style</a:t>
            </a:r>
          </a:p>
        </p:txBody>
      </p:sp>
      <p:sp>
        <p:nvSpPr>
          <p:cNvPr id="8" name="Content Placeholder 2">
            <a:extLst>
              <a:ext uri="{FF2B5EF4-FFF2-40B4-BE49-F238E27FC236}">
                <a16:creationId xmlns:a16="http://schemas.microsoft.com/office/drawing/2014/main" id="{447F9348-19BF-047B-82CE-68E3154950A7}"/>
              </a:ext>
            </a:extLst>
          </p:cNvPr>
          <p:cNvSpPr>
            <a:spLocks noGrp="1"/>
          </p:cNvSpPr>
          <p:nvPr>
            <p:ph idx="1"/>
          </p:nvPr>
        </p:nvSpPr>
        <p:spPr>
          <a:xfrm>
            <a:off x="849490" y="1080557"/>
            <a:ext cx="10515600" cy="511175"/>
          </a:xfrm>
        </p:spPr>
        <p:txBody>
          <a:bodyPr/>
          <a:lstStyle>
            <a:lvl1pPr marL="0" indent="0">
              <a:buNone/>
              <a:defRPr b="1"/>
            </a:lvl1pPr>
            <a:lvl2pPr marL="457200" indent="0">
              <a:buNone/>
              <a:defRPr/>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6A8D0543-1BA0-AA26-45BB-A2E93E2A41B9}"/>
              </a:ext>
            </a:extLst>
          </p:cNvPr>
          <p:cNvSpPr>
            <a:spLocks noGrp="1"/>
          </p:cNvSpPr>
          <p:nvPr>
            <p:ph idx="13"/>
          </p:nvPr>
        </p:nvSpPr>
        <p:spPr>
          <a:xfrm>
            <a:off x="849490" y="1707091"/>
            <a:ext cx="10515600" cy="3214863"/>
          </a:xfrm>
        </p:spPr>
        <p:txBody>
          <a:bodyPr>
            <a:normAutofit/>
          </a:bodyPr>
          <a:lstStyle>
            <a:lvl1pPr marL="0" indent="0">
              <a:buNone/>
              <a:defRPr sz="1600" b="0">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6730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B74C-E2C4-6476-2D6C-BE01B32E810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3EB4BC60-9956-6909-6A15-CD001048DBCC}"/>
              </a:ext>
            </a:extLst>
          </p:cNvPr>
          <p:cNvSpPr>
            <a:spLocks noGrp="1"/>
          </p:cNvSpPr>
          <p:nvPr>
            <p:ph type="sldNum" sz="quarter" idx="12"/>
          </p:nvPr>
        </p:nvSpPr>
        <p:spPr/>
        <p:txBody>
          <a:bodyPr/>
          <a:lstStyle/>
          <a:p>
            <a:fld id="{4493EE80-6872-4272-99AB-47DA38E22CFC}" type="slidenum">
              <a:rPr lang="en-US" smtClean="0"/>
              <a:t>‹#›</a:t>
            </a:fld>
            <a:endParaRPr lang="en-US"/>
          </a:p>
        </p:txBody>
      </p:sp>
      <p:sp>
        <p:nvSpPr>
          <p:cNvPr id="5" name="Content Placeholder 2">
            <a:extLst>
              <a:ext uri="{FF2B5EF4-FFF2-40B4-BE49-F238E27FC236}">
                <a16:creationId xmlns:a16="http://schemas.microsoft.com/office/drawing/2014/main" id="{CDF21EE2-9752-ABDF-2B58-ED0E7A1E6C0C}"/>
              </a:ext>
            </a:extLst>
          </p:cNvPr>
          <p:cNvSpPr>
            <a:spLocks noGrp="1"/>
          </p:cNvSpPr>
          <p:nvPr>
            <p:ph idx="1"/>
          </p:nvPr>
        </p:nvSpPr>
        <p:spPr>
          <a:xfrm>
            <a:off x="838200" y="1407936"/>
            <a:ext cx="5094112" cy="511175"/>
          </a:xfrm>
        </p:spPr>
        <p:txBody>
          <a:bodyPr anchor="b">
            <a:normAutofit/>
          </a:bodyPr>
          <a:lstStyle>
            <a:lvl1pPr marL="0" indent="0">
              <a:buNone/>
              <a:defRPr sz="2000" b="1"/>
            </a:lvl1pPr>
            <a:lvl2pPr marL="457200" indent="0">
              <a:buNone/>
              <a:defRPr/>
            </a:lvl2pPr>
          </a:lstStyle>
          <a:p>
            <a:pPr lvl="0"/>
            <a:r>
              <a:rPr lang="en-US" dirty="0"/>
              <a:t>Click to edit Master text styles</a:t>
            </a:r>
          </a:p>
        </p:txBody>
      </p:sp>
      <p:sp>
        <p:nvSpPr>
          <p:cNvPr id="6" name="Content Placeholder 2">
            <a:extLst>
              <a:ext uri="{FF2B5EF4-FFF2-40B4-BE49-F238E27FC236}">
                <a16:creationId xmlns:a16="http://schemas.microsoft.com/office/drawing/2014/main" id="{8FDB91F0-BED0-C624-51F4-802D33C08182}"/>
              </a:ext>
            </a:extLst>
          </p:cNvPr>
          <p:cNvSpPr>
            <a:spLocks noGrp="1"/>
          </p:cNvSpPr>
          <p:nvPr>
            <p:ph idx="13"/>
          </p:nvPr>
        </p:nvSpPr>
        <p:spPr>
          <a:xfrm>
            <a:off x="838200" y="2034470"/>
            <a:ext cx="5094112" cy="3214863"/>
          </a:xfrm>
        </p:spPr>
        <p:txBody>
          <a:bodyPr>
            <a:normAutofit/>
          </a:bodyPr>
          <a:lstStyle>
            <a:lvl1pPr marL="0" indent="0">
              <a:buNone/>
              <a:defRPr sz="1600" b="0">
                <a:latin typeface="+mn-lt"/>
              </a:defRPr>
            </a:lvl1pPr>
            <a:lvl2pPr marL="457200" indent="0">
              <a:buNone/>
              <a:defRPr/>
            </a:lvl2pPr>
          </a:lstStyle>
          <a:p>
            <a:pPr lvl="0"/>
            <a:r>
              <a:rPr lang="en-US" dirty="0"/>
              <a:t>Click to edit Master text styles</a:t>
            </a:r>
          </a:p>
        </p:txBody>
      </p:sp>
      <p:sp>
        <p:nvSpPr>
          <p:cNvPr id="8" name="Content Placeholder 2">
            <a:extLst>
              <a:ext uri="{FF2B5EF4-FFF2-40B4-BE49-F238E27FC236}">
                <a16:creationId xmlns:a16="http://schemas.microsoft.com/office/drawing/2014/main" id="{86960C4C-E263-45AA-5895-0F26CBF220E4}"/>
              </a:ext>
            </a:extLst>
          </p:cNvPr>
          <p:cNvSpPr>
            <a:spLocks noGrp="1"/>
          </p:cNvSpPr>
          <p:nvPr>
            <p:ph idx="14"/>
          </p:nvPr>
        </p:nvSpPr>
        <p:spPr>
          <a:xfrm>
            <a:off x="6259688" y="1407936"/>
            <a:ext cx="5094112" cy="511175"/>
          </a:xfrm>
        </p:spPr>
        <p:txBody>
          <a:bodyPr anchor="b">
            <a:normAutofit/>
          </a:bodyPr>
          <a:lstStyle>
            <a:lvl1pPr marL="0" indent="0">
              <a:buNone/>
              <a:defRPr sz="2000" b="1"/>
            </a:lvl1pPr>
            <a:lvl2pPr marL="457200" indent="0">
              <a:buNone/>
              <a:defRPr/>
            </a:lvl2pPr>
          </a:lstStyle>
          <a:p>
            <a:pPr lvl="0"/>
            <a:r>
              <a:rPr lang="en-US" dirty="0"/>
              <a:t>Click to edit Master text styles</a:t>
            </a:r>
          </a:p>
        </p:txBody>
      </p:sp>
      <p:sp>
        <p:nvSpPr>
          <p:cNvPr id="9" name="Content Placeholder 2">
            <a:extLst>
              <a:ext uri="{FF2B5EF4-FFF2-40B4-BE49-F238E27FC236}">
                <a16:creationId xmlns:a16="http://schemas.microsoft.com/office/drawing/2014/main" id="{546200A5-42A5-B751-F26A-5153F4C56410}"/>
              </a:ext>
            </a:extLst>
          </p:cNvPr>
          <p:cNvSpPr>
            <a:spLocks noGrp="1"/>
          </p:cNvSpPr>
          <p:nvPr>
            <p:ph idx="15"/>
          </p:nvPr>
        </p:nvSpPr>
        <p:spPr>
          <a:xfrm>
            <a:off x="6259688" y="2034470"/>
            <a:ext cx="5094112" cy="3214863"/>
          </a:xfrm>
        </p:spPr>
        <p:txBody>
          <a:bodyPr>
            <a:normAutofit/>
          </a:bodyPr>
          <a:lstStyle>
            <a:lvl1pPr marL="0" indent="0">
              <a:buNone/>
              <a:defRPr sz="1600" b="0">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5518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6CF2-94C6-E2AF-4E11-3CF0E272B68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BAACB1-7195-4218-A212-548D8B77FFDF}"/>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29500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0CE731-E48A-0D20-0628-E232CB18BF19}"/>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312266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4D9D-5824-2C2F-1822-8A16237E8853}"/>
              </a:ext>
            </a:extLst>
          </p:cNvPr>
          <p:cNvSpPr>
            <a:spLocks noGrp="1"/>
          </p:cNvSpPr>
          <p:nvPr>
            <p:ph type="title"/>
          </p:nvPr>
        </p:nvSpPr>
        <p:spPr>
          <a:xfrm>
            <a:off x="0" y="457200"/>
            <a:ext cx="4772025" cy="145573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91455A-42DA-AE4D-8642-9319DE4BC27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AB06188-9FA8-1681-15B9-405191387324}"/>
              </a:ext>
            </a:extLst>
          </p:cNvPr>
          <p:cNvSpPr>
            <a:spLocks noGrp="1"/>
          </p:cNvSpPr>
          <p:nvPr>
            <p:ph type="body" sz="half" idx="2"/>
          </p:nvPr>
        </p:nvSpPr>
        <p:spPr>
          <a:xfrm>
            <a:off x="839788" y="2400300"/>
            <a:ext cx="3932237" cy="3468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6D1792DB-E226-B15F-2F39-A6D998031DC6}"/>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344049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5C35F-4A3C-BE6E-A2D0-AD30FD10FBF6}"/>
              </a:ext>
            </a:extLst>
          </p:cNvPr>
          <p:cNvSpPr>
            <a:spLocks noGrp="1"/>
          </p:cNvSpPr>
          <p:nvPr>
            <p:ph type="title"/>
          </p:nvPr>
        </p:nvSpPr>
        <p:spPr>
          <a:xfrm>
            <a:off x="0" y="140719"/>
            <a:ext cx="11353800" cy="650875"/>
          </a:xfrm>
          <a:prstGeom prst="rect">
            <a:avLst/>
          </a:prstGeom>
          <a:solidFill>
            <a:schemeClr val="accent5"/>
          </a:solidFill>
        </p:spPr>
        <p:txBody>
          <a:bodyPr vert="horz" lIns="822960" tIns="45720" rIns="5486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10B66A4-A592-2937-2721-93F3039D152D}"/>
              </a:ext>
            </a:extLst>
          </p:cNvPr>
          <p:cNvSpPr>
            <a:spLocks noGrp="1"/>
          </p:cNvSpPr>
          <p:nvPr>
            <p:ph type="body" idx="1"/>
          </p:nvPr>
        </p:nvSpPr>
        <p:spPr>
          <a:xfrm>
            <a:off x="838200" y="1149825"/>
            <a:ext cx="10515600" cy="37834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239292-6B68-B93C-1B58-45EAEFA4F36F}"/>
              </a:ext>
            </a:extLst>
          </p:cNvPr>
          <p:cNvSpPr>
            <a:spLocks noGrp="1"/>
          </p:cNvSpPr>
          <p:nvPr>
            <p:ph type="sldNum" sz="quarter" idx="4"/>
          </p:nvPr>
        </p:nvSpPr>
        <p:spPr>
          <a:xfrm>
            <a:off x="11435644" y="6356350"/>
            <a:ext cx="4854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493EE80-6872-4272-99AB-47DA38E22CFC}" type="slidenum">
              <a:rPr lang="en-US" smtClean="0"/>
              <a:pPr/>
              <a:t>‹#›</a:t>
            </a:fld>
            <a:endParaRPr lang="en-US" dirty="0"/>
          </a:p>
        </p:txBody>
      </p:sp>
      <p:pic>
        <p:nvPicPr>
          <p:cNvPr id="7" name="Picture 6">
            <a:extLst>
              <a:ext uri="{FF2B5EF4-FFF2-40B4-BE49-F238E27FC236}">
                <a16:creationId xmlns:a16="http://schemas.microsoft.com/office/drawing/2014/main" id="{F79EB5F6-9A52-37C8-D8E6-57F588E0CDE1}"/>
              </a:ext>
            </a:extLst>
          </p:cNvPr>
          <p:cNvPicPr>
            <a:picLocks noChangeAspect="1"/>
          </p:cNvPicPr>
          <p:nvPr userDrawn="1"/>
        </p:nvPicPr>
        <p:blipFill>
          <a:blip r:embed="rId9"/>
          <a:stretch>
            <a:fillRect/>
          </a:stretch>
        </p:blipFill>
        <p:spPr>
          <a:xfrm>
            <a:off x="270934" y="5865744"/>
            <a:ext cx="1676634" cy="981212"/>
          </a:xfrm>
          <a:prstGeom prst="rect">
            <a:avLst/>
          </a:prstGeom>
        </p:spPr>
      </p:pic>
    </p:spTree>
    <p:extLst>
      <p:ext uri="{BB962C8B-B14F-4D97-AF65-F5344CB8AC3E}">
        <p14:creationId xmlns:p14="http://schemas.microsoft.com/office/powerpoint/2010/main" val="203419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doee.konveio.com/anacostia-river-corridor-restoration-plan" TargetMode="External"/><Relationship Id="rId13" Type="http://schemas.openxmlformats.org/officeDocument/2006/relationships/image" Target="../media/image7.png"/><Relationship Id="rId3" Type="http://schemas.openxmlformats.org/officeDocument/2006/relationships/hyperlink" Target="https://lims.dccouncil.gov/Hearings/hearings/363" TargetMode="External"/><Relationship Id="rId7" Type="http://schemas.openxmlformats.org/officeDocument/2006/relationships/hyperlink" Target="https://doee.dc.gov/service/odwm" TargetMode="Externa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energy.gov/eere/buildings/national-definition-zero-emissions-building" TargetMode="External"/><Relationship Id="rId11" Type="http://schemas.openxmlformats.org/officeDocument/2006/relationships/image" Target="../media/image5.png"/><Relationship Id="rId5" Type="http://schemas.openxmlformats.org/officeDocument/2006/relationships/hyperlink" Target="https://doee.dc.gov/service/climate-change" TargetMode="External"/><Relationship Id="rId10" Type="http://schemas.openxmlformats.org/officeDocument/2006/relationships/hyperlink" Target="https://doee.dc.gov/release/rfi-department-energy-loan-program-office-clean-energy-financing-program" TargetMode="External"/><Relationship Id="rId4" Type="http://schemas.openxmlformats.org/officeDocument/2006/relationships/hyperlink" Target="https://storymaps.arcgis.com/stories/aa0b82b52b714766a0fcd787dd78b4e6" TargetMode="External"/><Relationship Id="rId9" Type="http://schemas.openxmlformats.org/officeDocument/2006/relationships/hyperlink" Target="https://doee.dc.gov/node/172225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hsema.dc.gov/page/heat-emergency-plan-information"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anacostiariverkeeper.org/anacostia-river-splash/" TargetMode="External"/><Relationship Id="rId4" Type="http://schemas.openxmlformats.org/officeDocument/2006/relationships/hyperlink" Target="https://www.mwcog.org/newsroom/2024/04/11/cog-board-adopts-a-new-regional-tree-canopy-goal--climate--energy-conservation-forestry-urban-forestr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4E86-C821-10A2-7598-CD220345A991}"/>
              </a:ext>
            </a:extLst>
          </p:cNvPr>
          <p:cNvSpPr>
            <a:spLocks noGrp="1"/>
          </p:cNvSpPr>
          <p:nvPr>
            <p:ph type="ctrTitle"/>
          </p:nvPr>
        </p:nvSpPr>
        <p:spPr/>
        <p:txBody>
          <a:bodyPr>
            <a:normAutofit fontScale="90000"/>
          </a:bodyPr>
          <a:lstStyle/>
          <a:p>
            <a:r>
              <a:rPr lang="en-US" dirty="0"/>
              <a:t>District of Columbia Commission on Climate Change &amp; Resiliency</a:t>
            </a:r>
            <a:br>
              <a:rPr lang="en-US" dirty="0"/>
            </a:br>
            <a:r>
              <a:rPr lang="en-US" dirty="0"/>
              <a:t>Quarterly Meeting</a:t>
            </a:r>
          </a:p>
        </p:txBody>
      </p:sp>
      <p:sp>
        <p:nvSpPr>
          <p:cNvPr id="3" name="Subtitle 2">
            <a:extLst>
              <a:ext uri="{FF2B5EF4-FFF2-40B4-BE49-F238E27FC236}">
                <a16:creationId xmlns:a16="http://schemas.microsoft.com/office/drawing/2014/main" id="{818B5D4B-4F8B-5796-271D-4B015D80E77B}"/>
              </a:ext>
            </a:extLst>
          </p:cNvPr>
          <p:cNvSpPr>
            <a:spLocks noGrp="1"/>
          </p:cNvSpPr>
          <p:nvPr>
            <p:ph type="subTitle" idx="1"/>
          </p:nvPr>
        </p:nvSpPr>
        <p:spPr/>
        <p:txBody>
          <a:bodyPr/>
          <a:lstStyle/>
          <a:p>
            <a:r>
              <a:rPr lang="en-US" dirty="0"/>
              <a:t>Staff Updates</a:t>
            </a:r>
            <a:br>
              <a:rPr lang="en-US" dirty="0"/>
            </a:br>
            <a:br>
              <a:rPr lang="en-US" dirty="0"/>
            </a:br>
            <a:r>
              <a:rPr lang="en-US" dirty="0"/>
              <a:t>June 13, 2024</a:t>
            </a:r>
          </a:p>
          <a:p>
            <a:r>
              <a:rPr lang="en-US" dirty="0"/>
              <a:t>	</a:t>
            </a:r>
          </a:p>
        </p:txBody>
      </p:sp>
    </p:spTree>
    <p:extLst>
      <p:ext uri="{BB962C8B-B14F-4D97-AF65-F5344CB8AC3E}">
        <p14:creationId xmlns:p14="http://schemas.microsoft.com/office/powerpoint/2010/main" val="16566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Headline News</a:t>
            </a:r>
          </a:p>
        </p:txBody>
      </p:sp>
      <p:sp>
        <p:nvSpPr>
          <p:cNvPr id="4" name="Content Placeholder 3">
            <a:extLst>
              <a:ext uri="{FF2B5EF4-FFF2-40B4-BE49-F238E27FC236}">
                <a16:creationId xmlns:a16="http://schemas.microsoft.com/office/drawing/2014/main" id="{D6CA53A8-9A93-6BB0-055F-DCA3BD11C277}"/>
              </a:ext>
            </a:extLst>
          </p:cNvPr>
          <p:cNvSpPr>
            <a:spLocks noGrp="1"/>
          </p:cNvSpPr>
          <p:nvPr>
            <p:ph idx="13"/>
          </p:nvPr>
        </p:nvSpPr>
        <p:spPr>
          <a:xfrm>
            <a:off x="620239" y="1353312"/>
            <a:ext cx="6890904" cy="4358895"/>
          </a:xfrm>
        </p:spPr>
        <p:txBody>
          <a:bodyPr>
            <a:normAutofit/>
          </a:bodyPr>
          <a:lstStyle/>
          <a:p>
            <a:r>
              <a:rPr lang="en-US" sz="3200" b="1" dirty="0">
                <a:latin typeface="+mj-lt"/>
              </a:rPr>
              <a:t>Healthy Homes Act Passes</a:t>
            </a:r>
          </a:p>
          <a:p>
            <a:pPr marL="457200" indent="-457200">
              <a:buFont typeface="Arial" panose="020B0604020202020204" pitchFamily="34" charset="0"/>
              <a:buChar char="•"/>
            </a:pPr>
            <a:r>
              <a:rPr lang="en-US" sz="2800" dirty="0"/>
              <a:t>May 7 - D.C. Council voted unanimously to pass the Healthy Homes Act.</a:t>
            </a:r>
            <a:endParaRPr lang="en-US" sz="2800" b="1" dirty="0"/>
          </a:p>
          <a:p>
            <a:pPr marL="457200" indent="-457200">
              <a:buFont typeface="Arial" panose="020B0604020202020204" pitchFamily="34" charset="0"/>
              <a:buChar char="•"/>
            </a:pPr>
            <a:r>
              <a:rPr lang="en-US" sz="2800" dirty="0"/>
              <a:t>Will provide residential electrification retrofits for 30,000 low- and moderate-income District households by 2040.</a:t>
            </a:r>
          </a:p>
          <a:p>
            <a:pPr marL="457200" indent="-457200">
              <a:buFont typeface="Arial" panose="020B0604020202020204" pitchFamily="34" charset="0"/>
              <a:buChar char="•"/>
            </a:pPr>
            <a:endParaRPr lang="en-US" sz="2800" dirty="0"/>
          </a:p>
        </p:txBody>
      </p:sp>
      <p:pic>
        <p:nvPicPr>
          <p:cNvPr id="1026" name="Picture 2">
            <a:extLst>
              <a:ext uri="{FF2B5EF4-FFF2-40B4-BE49-F238E27FC236}">
                <a16:creationId xmlns:a16="http://schemas.microsoft.com/office/drawing/2014/main" id="{93B557EA-1992-CBC5-5BF5-F5C08FD9C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129" y="2278467"/>
            <a:ext cx="4050632" cy="303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5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Headline News</a:t>
            </a:r>
          </a:p>
        </p:txBody>
      </p:sp>
      <p:sp>
        <p:nvSpPr>
          <p:cNvPr id="4" name="Content Placeholder 3">
            <a:extLst>
              <a:ext uri="{FF2B5EF4-FFF2-40B4-BE49-F238E27FC236}">
                <a16:creationId xmlns:a16="http://schemas.microsoft.com/office/drawing/2014/main" id="{D6CA53A8-9A93-6BB0-055F-DCA3BD11C277}"/>
              </a:ext>
            </a:extLst>
          </p:cNvPr>
          <p:cNvSpPr>
            <a:spLocks noGrp="1"/>
          </p:cNvSpPr>
          <p:nvPr>
            <p:ph idx="13"/>
          </p:nvPr>
        </p:nvSpPr>
        <p:spPr>
          <a:xfrm>
            <a:off x="402830" y="1249552"/>
            <a:ext cx="10950970" cy="4358895"/>
          </a:xfrm>
        </p:spPr>
        <p:txBody>
          <a:bodyPr>
            <a:normAutofit/>
          </a:bodyPr>
          <a:lstStyle/>
          <a:p>
            <a:r>
              <a:rPr lang="en-US" sz="2800" b="1" dirty="0"/>
              <a:t>DC Metro Area Ranks Top Two EPA’s 2024 List of Top Cities with ENERGY STAR Certified Buildings</a:t>
            </a:r>
          </a:p>
        </p:txBody>
      </p:sp>
      <p:pic>
        <p:nvPicPr>
          <p:cNvPr id="2050" name="Picture 2" descr="2024 ENERGY STAR Top Cities">
            <a:extLst>
              <a:ext uri="{FF2B5EF4-FFF2-40B4-BE49-F238E27FC236}">
                <a16:creationId xmlns:a16="http://schemas.microsoft.com/office/drawing/2014/main" id="{0537BDD5-252C-0EB9-4602-E87E1361D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754" y="2430380"/>
            <a:ext cx="6416492" cy="339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9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DOEE Updates </a:t>
            </a:r>
          </a:p>
        </p:txBody>
      </p:sp>
      <p:sp>
        <p:nvSpPr>
          <p:cNvPr id="5" name="Content Placeholder 4">
            <a:extLst>
              <a:ext uri="{FF2B5EF4-FFF2-40B4-BE49-F238E27FC236}">
                <a16:creationId xmlns:a16="http://schemas.microsoft.com/office/drawing/2014/main" id="{187207FB-A3F4-FCC5-812D-C2ACFBF38221}"/>
              </a:ext>
            </a:extLst>
          </p:cNvPr>
          <p:cNvSpPr>
            <a:spLocks noGrp="1"/>
          </p:cNvSpPr>
          <p:nvPr>
            <p:ph idx="14"/>
          </p:nvPr>
        </p:nvSpPr>
        <p:spPr>
          <a:xfrm>
            <a:off x="717557" y="1116522"/>
            <a:ext cx="9075693" cy="511175"/>
          </a:xfrm>
        </p:spPr>
        <p:txBody>
          <a:bodyPr>
            <a:noAutofit/>
          </a:bodyPr>
          <a:lstStyle/>
          <a:p>
            <a:r>
              <a:rPr lang="en-US" sz="3200" dirty="0"/>
              <a:t>Happening at DOEE</a:t>
            </a:r>
          </a:p>
        </p:txBody>
      </p:sp>
      <p:sp>
        <p:nvSpPr>
          <p:cNvPr id="6" name="Content Placeholder 5">
            <a:extLst>
              <a:ext uri="{FF2B5EF4-FFF2-40B4-BE49-F238E27FC236}">
                <a16:creationId xmlns:a16="http://schemas.microsoft.com/office/drawing/2014/main" id="{A098B1B5-B538-FA4C-EAE3-23BBE5697CAA}"/>
              </a:ext>
            </a:extLst>
          </p:cNvPr>
          <p:cNvSpPr>
            <a:spLocks noGrp="1"/>
          </p:cNvSpPr>
          <p:nvPr>
            <p:ph idx="15"/>
          </p:nvPr>
        </p:nvSpPr>
        <p:spPr>
          <a:xfrm>
            <a:off x="717557" y="1827135"/>
            <a:ext cx="8144651" cy="4505815"/>
          </a:xfrm>
        </p:spPr>
        <p:txBody>
          <a:bodyPr>
            <a:normAutofit/>
          </a:bodyPr>
          <a:lstStyle/>
          <a:p>
            <a:pPr marL="285750" indent="-285750">
              <a:buFont typeface="Arial" panose="020B0604020202020204" pitchFamily="34" charset="0"/>
              <a:buChar char="•"/>
            </a:pPr>
            <a:r>
              <a:rPr lang="en-US" sz="2400" dirty="0">
                <a:hlinkClick r:id="rId3"/>
              </a:rPr>
              <a:t>DOEE Budget Oversight Hearing</a:t>
            </a:r>
            <a:endParaRPr lang="en-US" sz="2400" dirty="0"/>
          </a:p>
          <a:p>
            <a:pPr marL="285750" indent="-285750">
              <a:buFont typeface="Arial" panose="020B0604020202020204" pitchFamily="34" charset="0"/>
              <a:buChar char="•"/>
            </a:pPr>
            <a:r>
              <a:rPr lang="en-US" sz="2400" dirty="0">
                <a:hlinkClick r:id="rId4"/>
              </a:rPr>
              <a:t>Climate Ready DC</a:t>
            </a:r>
            <a:r>
              <a:rPr lang="en-US" sz="2400" dirty="0"/>
              <a:t> – Update in progress</a:t>
            </a:r>
          </a:p>
          <a:p>
            <a:pPr marL="285750" indent="-285750">
              <a:buFont typeface="Arial" panose="020B0604020202020204" pitchFamily="34" charset="0"/>
              <a:buChar char="•"/>
            </a:pPr>
            <a:r>
              <a:rPr lang="en-US" sz="2400" dirty="0">
                <a:hlinkClick r:id="rId5"/>
              </a:rPr>
              <a:t>Climate Commitment Task Force</a:t>
            </a:r>
            <a:endParaRPr lang="en-US" sz="2400" dirty="0"/>
          </a:p>
          <a:p>
            <a:pPr marL="285750" indent="-285750">
              <a:buFont typeface="Arial" panose="020B0604020202020204" pitchFamily="34" charset="0"/>
              <a:buChar char="•"/>
            </a:pPr>
            <a:r>
              <a:rPr lang="en-US" sz="2400" dirty="0">
                <a:hlinkClick r:id="rId6"/>
              </a:rPr>
              <a:t>Green Buildings &amp; Net-Zero Energy Codes</a:t>
            </a:r>
            <a:endParaRPr lang="en-US" sz="2400" dirty="0"/>
          </a:p>
          <a:p>
            <a:pPr marL="285750" indent="-285750">
              <a:buFont typeface="Arial" panose="020B0604020202020204" pitchFamily="34" charset="0"/>
              <a:buChar char="•"/>
            </a:pPr>
            <a:r>
              <a:rPr lang="en-US" sz="2400" dirty="0">
                <a:hlinkClick r:id="rId7"/>
              </a:rPr>
              <a:t>District Waterways Advisory Commission</a:t>
            </a:r>
            <a:endParaRPr lang="en-US" sz="2400" dirty="0">
              <a:hlinkClick r:id="rId8"/>
            </a:endParaRPr>
          </a:p>
          <a:p>
            <a:pPr marL="285750" indent="-285750">
              <a:buFont typeface="Arial" panose="020B0604020202020204" pitchFamily="34" charset="0"/>
              <a:buChar char="•"/>
            </a:pPr>
            <a:r>
              <a:rPr lang="en-US" sz="2400" dirty="0">
                <a:hlinkClick r:id="rId8"/>
              </a:rPr>
              <a:t>Anacostia River Corridor Restoration Plan</a:t>
            </a:r>
            <a:endParaRPr lang="en-US" sz="2400" dirty="0"/>
          </a:p>
          <a:p>
            <a:pPr marL="285750" indent="-285750">
              <a:buFont typeface="Arial" panose="020B0604020202020204" pitchFamily="34" charset="0"/>
              <a:buChar char="•"/>
            </a:pPr>
            <a:r>
              <a:rPr lang="en-US" sz="2400" dirty="0"/>
              <a:t>RFA: </a:t>
            </a:r>
            <a:r>
              <a:rPr lang="en-US" sz="2400" dirty="0">
                <a:hlinkClick r:id="rId9"/>
              </a:rPr>
              <a:t>DC Green Cleaning Program</a:t>
            </a:r>
            <a:endParaRPr lang="en-US" sz="2400" dirty="0"/>
          </a:p>
          <a:p>
            <a:pPr marL="285750" indent="-285750">
              <a:buFont typeface="Arial" panose="020B0604020202020204" pitchFamily="34" charset="0"/>
              <a:buChar char="•"/>
            </a:pPr>
            <a:r>
              <a:rPr lang="en-US" sz="2400" dirty="0"/>
              <a:t>RFI: </a:t>
            </a:r>
            <a:r>
              <a:rPr lang="en-US" sz="2400" dirty="0">
                <a:hlinkClick r:id="rId10"/>
              </a:rPr>
              <a:t>Clean Energy Financing Program</a:t>
            </a:r>
            <a:endParaRPr lang="en-US" sz="2400" dirty="0"/>
          </a:p>
        </p:txBody>
      </p:sp>
      <p:sp>
        <p:nvSpPr>
          <p:cNvPr id="3" name="AutoShape 2" descr="Cover of Climate Ready DC Plan">
            <a:extLst>
              <a:ext uri="{FF2B5EF4-FFF2-40B4-BE49-F238E27FC236}">
                <a16:creationId xmlns:a16="http://schemas.microsoft.com/office/drawing/2014/main" id="{37C6A9A9-3556-CE1B-6BB1-9E7B2E9275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82F10E0-3345-81DA-3A9D-BF6875B5EBDC}"/>
              </a:ext>
            </a:extLst>
          </p:cNvPr>
          <p:cNvPicPr>
            <a:picLocks noChangeAspect="1"/>
          </p:cNvPicPr>
          <p:nvPr/>
        </p:nvPicPr>
        <p:blipFill>
          <a:blip r:embed="rId11"/>
          <a:stretch>
            <a:fillRect/>
          </a:stretch>
        </p:blipFill>
        <p:spPr>
          <a:xfrm>
            <a:off x="7115905" y="4316010"/>
            <a:ext cx="2308541" cy="2123646"/>
          </a:xfrm>
          <a:prstGeom prst="rect">
            <a:avLst/>
          </a:prstGeom>
        </p:spPr>
      </p:pic>
      <p:pic>
        <p:nvPicPr>
          <p:cNvPr id="9" name="Picture 8">
            <a:extLst>
              <a:ext uri="{FF2B5EF4-FFF2-40B4-BE49-F238E27FC236}">
                <a16:creationId xmlns:a16="http://schemas.microsoft.com/office/drawing/2014/main" id="{61FDF099-FD86-17D4-1621-AAFA6C375D7A}"/>
              </a:ext>
            </a:extLst>
          </p:cNvPr>
          <p:cNvPicPr>
            <a:picLocks noChangeAspect="1"/>
          </p:cNvPicPr>
          <p:nvPr/>
        </p:nvPicPr>
        <p:blipFill>
          <a:blip r:embed="rId12"/>
          <a:stretch>
            <a:fillRect/>
          </a:stretch>
        </p:blipFill>
        <p:spPr>
          <a:xfrm>
            <a:off x="7429099" y="1148769"/>
            <a:ext cx="3465773" cy="1596528"/>
          </a:xfrm>
          <a:prstGeom prst="rect">
            <a:avLst/>
          </a:prstGeom>
        </p:spPr>
      </p:pic>
      <p:pic>
        <p:nvPicPr>
          <p:cNvPr id="11" name="Picture 10">
            <a:extLst>
              <a:ext uri="{FF2B5EF4-FFF2-40B4-BE49-F238E27FC236}">
                <a16:creationId xmlns:a16="http://schemas.microsoft.com/office/drawing/2014/main" id="{30421011-1B89-53EF-977F-70CE4B8A372F}"/>
              </a:ext>
            </a:extLst>
          </p:cNvPr>
          <p:cNvPicPr>
            <a:picLocks noChangeAspect="1"/>
          </p:cNvPicPr>
          <p:nvPr/>
        </p:nvPicPr>
        <p:blipFill rotWithShape="1">
          <a:blip r:embed="rId13"/>
          <a:srcRect l="4761" t="5779" r="4794" b="4882"/>
          <a:stretch/>
        </p:blipFill>
        <p:spPr>
          <a:xfrm>
            <a:off x="9585851" y="2895223"/>
            <a:ext cx="2422118" cy="31440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1075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District Updates </a:t>
            </a:r>
          </a:p>
        </p:txBody>
      </p:sp>
      <p:sp>
        <p:nvSpPr>
          <p:cNvPr id="5" name="Content Placeholder 4">
            <a:extLst>
              <a:ext uri="{FF2B5EF4-FFF2-40B4-BE49-F238E27FC236}">
                <a16:creationId xmlns:a16="http://schemas.microsoft.com/office/drawing/2014/main" id="{187207FB-A3F4-FCC5-812D-C2ACFBF38221}"/>
              </a:ext>
            </a:extLst>
          </p:cNvPr>
          <p:cNvSpPr>
            <a:spLocks noGrp="1"/>
          </p:cNvSpPr>
          <p:nvPr>
            <p:ph idx="14"/>
          </p:nvPr>
        </p:nvSpPr>
        <p:spPr>
          <a:xfrm>
            <a:off x="717557" y="1116522"/>
            <a:ext cx="9075693" cy="511175"/>
          </a:xfrm>
        </p:spPr>
        <p:txBody>
          <a:bodyPr>
            <a:noAutofit/>
          </a:bodyPr>
          <a:lstStyle/>
          <a:p>
            <a:r>
              <a:rPr lang="en-US" sz="3200" dirty="0"/>
              <a:t>Happening around the District</a:t>
            </a:r>
          </a:p>
        </p:txBody>
      </p:sp>
      <p:sp>
        <p:nvSpPr>
          <p:cNvPr id="6" name="Content Placeholder 5">
            <a:extLst>
              <a:ext uri="{FF2B5EF4-FFF2-40B4-BE49-F238E27FC236}">
                <a16:creationId xmlns:a16="http://schemas.microsoft.com/office/drawing/2014/main" id="{A098B1B5-B538-FA4C-EAE3-23BBE5697CAA}"/>
              </a:ext>
            </a:extLst>
          </p:cNvPr>
          <p:cNvSpPr>
            <a:spLocks noGrp="1"/>
          </p:cNvSpPr>
          <p:nvPr>
            <p:ph idx="15"/>
          </p:nvPr>
        </p:nvSpPr>
        <p:spPr>
          <a:xfrm>
            <a:off x="717558" y="1827135"/>
            <a:ext cx="5942420" cy="4505815"/>
          </a:xfrm>
        </p:spPr>
        <p:txBody>
          <a:bodyPr>
            <a:normAutofit/>
          </a:bodyPr>
          <a:lstStyle/>
          <a:p>
            <a:pPr marL="285750" indent="-285750">
              <a:buFont typeface="Arial" panose="020B0604020202020204" pitchFamily="34" charset="0"/>
              <a:buChar char="•"/>
            </a:pPr>
            <a:r>
              <a:rPr lang="en-US" sz="2400" dirty="0">
                <a:hlinkClick r:id="rId3"/>
              </a:rPr>
              <a:t>2024 District Heat Emergency Plan</a:t>
            </a:r>
            <a:endParaRPr lang="en-US" sz="2400" dirty="0"/>
          </a:p>
          <a:p>
            <a:pPr marL="285750" indent="-285750">
              <a:buFont typeface="Arial" panose="020B0604020202020204" pitchFamily="34" charset="0"/>
              <a:buChar char="•"/>
            </a:pPr>
            <a:r>
              <a:rPr lang="en-US" sz="2400" dirty="0">
                <a:hlinkClick r:id="rId4"/>
              </a:rPr>
              <a:t>COG Regional Tree Canopy Update</a:t>
            </a:r>
            <a:endParaRPr lang="en-US" sz="2400" dirty="0"/>
          </a:p>
          <a:p>
            <a:pPr marL="285750" indent="-285750">
              <a:buFont typeface="Arial" panose="020B0604020202020204" pitchFamily="34" charset="0"/>
              <a:buChar char="•"/>
            </a:pPr>
            <a:r>
              <a:rPr lang="en-US" sz="2400" dirty="0">
                <a:hlinkClick r:id="rId5"/>
              </a:rPr>
              <a:t>Anacostia River Splash</a:t>
            </a:r>
            <a:r>
              <a:rPr lang="en-US" sz="2400" dirty="0"/>
              <a:t> – June 29</a:t>
            </a:r>
          </a:p>
        </p:txBody>
      </p:sp>
      <p:pic>
        <p:nvPicPr>
          <p:cNvPr id="2050" name="Picture 2">
            <a:extLst>
              <a:ext uri="{FF2B5EF4-FFF2-40B4-BE49-F238E27FC236}">
                <a16:creationId xmlns:a16="http://schemas.microsoft.com/office/drawing/2014/main" id="{FD3A3817-59D3-58FA-E3EA-0E8F6DE19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646" y="1372109"/>
            <a:ext cx="2871157" cy="28711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0BD2884-687A-527B-EE9E-F33891811445}"/>
              </a:ext>
            </a:extLst>
          </p:cNvPr>
          <p:cNvPicPr>
            <a:picLocks noChangeAspect="1"/>
          </p:cNvPicPr>
          <p:nvPr/>
        </p:nvPicPr>
        <p:blipFill>
          <a:blip r:embed="rId7"/>
          <a:stretch>
            <a:fillRect/>
          </a:stretch>
        </p:blipFill>
        <p:spPr>
          <a:xfrm>
            <a:off x="9271675" y="3153615"/>
            <a:ext cx="2460413" cy="330958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7C807384-AE56-3F46-9736-9F3DE55DD78C}"/>
              </a:ext>
            </a:extLst>
          </p:cNvPr>
          <p:cNvPicPr>
            <a:picLocks noChangeAspect="1"/>
          </p:cNvPicPr>
          <p:nvPr/>
        </p:nvPicPr>
        <p:blipFill>
          <a:blip r:embed="rId8"/>
          <a:stretch>
            <a:fillRect/>
          </a:stretch>
        </p:blipFill>
        <p:spPr>
          <a:xfrm>
            <a:off x="2644112" y="3516095"/>
            <a:ext cx="3451888" cy="2584622"/>
          </a:xfrm>
          <a:prstGeom prst="rect">
            <a:avLst/>
          </a:prstGeom>
        </p:spPr>
      </p:pic>
    </p:spTree>
    <p:extLst>
      <p:ext uri="{BB962C8B-B14F-4D97-AF65-F5344CB8AC3E}">
        <p14:creationId xmlns:p14="http://schemas.microsoft.com/office/powerpoint/2010/main" val="178993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C859-6927-B1EE-3CF5-4728B93D044C}"/>
              </a:ext>
            </a:extLst>
          </p:cNvPr>
          <p:cNvSpPr>
            <a:spLocks noGrp="1"/>
          </p:cNvSpPr>
          <p:nvPr>
            <p:ph type="ctrTitle"/>
          </p:nvPr>
        </p:nvSpPr>
        <p:spPr>
          <a:xfrm>
            <a:off x="756355" y="706438"/>
            <a:ext cx="10873669" cy="857186"/>
          </a:xfrm>
        </p:spPr>
        <p:txBody>
          <a:bodyPr/>
          <a:lstStyle/>
          <a:p>
            <a:r>
              <a:rPr lang="en-US" dirty="0"/>
              <a:t>Next Meeting</a:t>
            </a:r>
          </a:p>
        </p:txBody>
      </p:sp>
      <p:sp>
        <p:nvSpPr>
          <p:cNvPr id="3" name="Subtitle 2">
            <a:extLst>
              <a:ext uri="{FF2B5EF4-FFF2-40B4-BE49-F238E27FC236}">
                <a16:creationId xmlns:a16="http://schemas.microsoft.com/office/drawing/2014/main" id="{92114CC3-6124-10DA-A2C6-4FD8185248BE}"/>
              </a:ext>
            </a:extLst>
          </p:cNvPr>
          <p:cNvSpPr>
            <a:spLocks noGrp="1"/>
          </p:cNvSpPr>
          <p:nvPr>
            <p:ph type="subTitle" idx="1"/>
          </p:nvPr>
        </p:nvSpPr>
        <p:spPr>
          <a:xfrm>
            <a:off x="756356" y="1782593"/>
            <a:ext cx="7153204" cy="857186"/>
          </a:xfrm>
        </p:spPr>
        <p:txBody>
          <a:bodyPr>
            <a:normAutofit fontScale="92500"/>
          </a:bodyPr>
          <a:lstStyle/>
          <a:p>
            <a:r>
              <a:rPr lang="en-US" sz="4400" dirty="0"/>
              <a:t>Thursday, September 12, 2024</a:t>
            </a:r>
          </a:p>
        </p:txBody>
      </p:sp>
    </p:spTree>
    <p:extLst>
      <p:ext uri="{BB962C8B-B14F-4D97-AF65-F5344CB8AC3E}">
        <p14:creationId xmlns:p14="http://schemas.microsoft.com/office/powerpoint/2010/main" val="1371632649"/>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363F45"/>
      </a:dk2>
      <a:lt2>
        <a:srgbClr val="E7E6E6"/>
      </a:lt2>
      <a:accent1>
        <a:srgbClr val="4472C4"/>
      </a:accent1>
      <a:accent2>
        <a:srgbClr val="F47723"/>
      </a:accent2>
      <a:accent3>
        <a:srgbClr val="A5A5A5"/>
      </a:accent3>
      <a:accent4>
        <a:srgbClr val="FDC60A"/>
      </a:accent4>
      <a:accent5>
        <a:srgbClr val="00A652"/>
      </a:accent5>
      <a:accent6>
        <a:srgbClr val="E81C24"/>
      </a:accent6>
      <a:hlink>
        <a:srgbClr val="0563C1"/>
      </a:hlink>
      <a:folHlink>
        <a:srgbClr val="954F72"/>
      </a:folHlink>
    </a:clrScheme>
    <a:fontScheme name="Custom 1">
      <a:majorFont>
        <a:latin typeface="Ubuntu"/>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5"/>
        </a:solidFill>
      </a:spPr>
      <a:bodyPr vert="horz" lIns="822960" tIns="45720" rIns="5486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24716</TotalTime>
  <Words>2285</Words>
  <Application>Microsoft Office PowerPoint</Application>
  <PresentationFormat>Widescreen</PresentationFormat>
  <Paragraphs>99</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Calibri</vt:lpstr>
      <vt:lpstr>Google Sans</vt:lpstr>
      <vt:lpstr>helvetica</vt:lpstr>
      <vt:lpstr>Montserrat</vt:lpstr>
      <vt:lpstr>Noto Sans</vt:lpstr>
      <vt:lpstr>Open Sans</vt:lpstr>
      <vt:lpstr>Roboto-Regular</vt:lpstr>
      <vt:lpstr>Ubuntu</vt:lpstr>
      <vt:lpstr>verdana</vt:lpstr>
      <vt:lpstr>Office Theme</vt:lpstr>
      <vt:lpstr>District of Columbia Commission on Climate Change &amp; Resiliency Quarterly Meeting</vt:lpstr>
      <vt:lpstr>Headline News</vt:lpstr>
      <vt:lpstr>Headline News</vt:lpstr>
      <vt:lpstr>DOEE Updates </vt:lpstr>
      <vt:lpstr>District Updates </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Garnaas-Holmes, Erin (DOEE)</dc:creator>
  <cp:lastModifiedBy>Islam, Tasneem (DOEE)</cp:lastModifiedBy>
  <cp:revision>55</cp:revision>
  <cp:lastPrinted>2023-03-09T19:06:22Z</cp:lastPrinted>
  <dcterms:created xsi:type="dcterms:W3CDTF">2022-08-25T20:20:51Z</dcterms:created>
  <dcterms:modified xsi:type="dcterms:W3CDTF">2024-06-13T22:09:03Z</dcterms:modified>
</cp:coreProperties>
</file>