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70" r:id="rId3"/>
    <p:sldId id="271" r:id="rId4"/>
    <p:sldId id="273" r:id="rId5"/>
    <p:sldId id="268" r:id="rId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5" autoAdjust="0"/>
    <p:restoredTop sz="61758" autoAdjust="0"/>
  </p:normalViewPr>
  <p:slideViewPr>
    <p:cSldViewPr snapToGrid="0">
      <p:cViewPr varScale="1">
        <p:scale>
          <a:sx n="63" d="100"/>
          <a:sy n="63" d="100"/>
        </p:scale>
        <p:origin x="1363" y="48"/>
      </p:cViewPr>
      <p:guideLst/>
    </p:cSldViewPr>
  </p:slideViewPr>
  <p:notesTextViewPr>
    <p:cViewPr>
      <p:scale>
        <a:sx n="1" d="1"/>
        <a:sy n="1" d="1"/>
      </p:scale>
      <p:origin x="0" y="-134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DC491DD-9206-495B-98D5-59E65735021E}" type="datetimeFigureOut">
              <a:rPr lang="en-US" smtClean="0"/>
              <a:t>3/14/2024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0CE17A7-BAC8-4D8C-85E2-137F3EE46833}" type="slidenum">
              <a:rPr lang="en-US" smtClean="0"/>
              <a:t>‹#›</a:t>
            </a:fld>
            <a:endParaRPr lang="en-US"/>
          </a:p>
        </p:txBody>
      </p:sp>
    </p:spTree>
    <p:extLst>
      <p:ext uri="{BB962C8B-B14F-4D97-AF65-F5344CB8AC3E}">
        <p14:creationId xmlns:p14="http://schemas.microsoft.com/office/powerpoint/2010/main" val="142399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ustainable.dc.gov/"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lnks.gd/l/eyJhbGciOiJIUzI1NiJ9.eyJidWxsZXRpbl9saW5rX2lkIjoxMTMsInVyaSI6ImJwMjpjbGljayIsInVybCI6Imh0dHBzOi8vY2J0cnVzdC5vcmcvZ3JhbnRzL2Rpc3RyaWN0LW9mLWNvbHVtYmlhLWNvbW11bml0eS1zdG9ybXdhdGVyLXNvbHV0aW9ucy8iLCJidWxsZXRpbl9pZCI6IjIwMjQwMjI4LjkwOTYwMjkxIn0.4yis9GEeCTlh3gEdFEMlL2USBZ60eVB6plRgb8hVusI/s/1525043045/br/237873167868-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E17A7-BAC8-4D8C-85E2-137F3EE46833}" type="slidenum">
              <a:rPr lang="en-US" smtClean="0"/>
              <a:t>1</a:t>
            </a:fld>
            <a:endParaRPr lang="en-US"/>
          </a:p>
        </p:txBody>
      </p:sp>
    </p:spTree>
    <p:extLst>
      <p:ext uri="{BB962C8B-B14F-4D97-AF65-F5344CB8AC3E}">
        <p14:creationId xmlns:p14="http://schemas.microsoft.com/office/powerpoint/2010/main" val="990623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DOEE/CCCR Oversight Hearing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On February 29, CCCR Chair Uwe and the heads of DOEE, DC Water, DC Green Bank, and DCSEU testified in front of the DC Council Committee on Transportation and the Environment, chaired by Councilmember Charles Allen. The hearing included testimony from nearly 80 public witnesses.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Climate Ready DC Update</a:t>
            </a:r>
            <a:endParaRPr lang="en-US" b="1" dirty="0">
              <a:solidFill>
                <a:srgbClr val="444444"/>
              </a:solidFill>
              <a:latin typeface="Roboto-Regular"/>
            </a:endParaRPr>
          </a:p>
          <a:p>
            <a:pPr marL="0" marR="0" algn="l">
              <a:spcBef>
                <a:spcPts val="0"/>
              </a:spcBef>
              <a:spcAft>
                <a:spcPts val="0"/>
              </a:spcAft>
            </a:pPr>
            <a:r>
              <a:rPr lang="en-US" sz="4000" dirty="0"/>
              <a:t>DOEE and HSEMA are currently collaborating on updates to Climate Ready DC, the District's climate adaptation plan, and the climate adaptation chapter of Resilient DC. DOEE intends to update CRDC to incorporate new climate science, apply a racial equity lens, better support agencies to implement the plan, and clarify its role compared to other District plans. The agencies have hosted two of four planned interagency workshops, and are launching public engagement effort this month.</a:t>
            </a:r>
          </a:p>
          <a:p>
            <a:pPr algn="l" fontAlgn="base"/>
            <a:endParaRPr lang="en-US" sz="4000" b="1" i="0" dirty="0">
              <a:solidFill>
                <a:srgbClr val="000000"/>
              </a:solidFill>
              <a:effectLst/>
              <a:latin typeface="Calibri" panose="020F0502020204030204" pitchFamily="34" charset="0"/>
            </a:endParaRPr>
          </a:p>
          <a:p>
            <a:pPr marL="0" marR="0" algn="l">
              <a:spcBef>
                <a:spcPts val="0"/>
              </a:spcBef>
              <a:spcAft>
                <a:spcPts val="0"/>
              </a:spcAft>
            </a:pPr>
            <a:r>
              <a:rPr lang="en-US" sz="4000" b="1" i="0" dirty="0">
                <a:solidFill>
                  <a:srgbClr val="000000"/>
                </a:solidFill>
                <a:effectLst/>
                <a:latin typeface="Noto Sans" panose="020B0502040504020204" pitchFamily="34" charset="0"/>
              </a:rPr>
              <a:t>District Sustainability Awards</a:t>
            </a:r>
          </a:p>
          <a:p>
            <a:pPr algn="l" fontAlgn="base"/>
            <a:r>
              <a:rPr lang="en-US" sz="5400" b="0" i="0" dirty="0">
                <a:solidFill>
                  <a:srgbClr val="000000"/>
                </a:solidFill>
                <a:effectLst/>
                <a:latin typeface="Noto Sans" panose="020B0502040504020204" pitchFamily="34" charset="0"/>
              </a:rPr>
              <a:t>The District Sustainability Awards highlight businesses, individuals, and organizations that are working towards a more sustainable DC. Awardees’ projects and programs support the Mayor’s </a:t>
            </a:r>
            <a:r>
              <a:rPr lang="en-US" sz="5400" b="0" i="0" u="sng" dirty="0">
                <a:solidFill>
                  <a:srgbClr val="0062A0"/>
                </a:solidFill>
                <a:effectLst/>
                <a:latin typeface="Noto Sans" panose="020B0502040504020204" pitchFamily="34" charset="0"/>
                <a:hlinkClick r:id="rId3"/>
              </a:rPr>
              <a:t>Sustainable DC</a:t>
            </a:r>
            <a:r>
              <a:rPr lang="en-US" sz="5400" b="0" i="0" dirty="0">
                <a:solidFill>
                  <a:srgbClr val="000000"/>
                </a:solidFill>
                <a:effectLst/>
                <a:latin typeface="Noto Sans" panose="020B0502040504020204" pitchFamily="34" charset="0"/>
              </a:rPr>
              <a:t> Plan, which aims to make the District the nation’s greenest, healthiest, most sustainable city; it encompasses equity, governance, education, built environment, climate, economy, energy, food, nature, transportation, waste, and water. Winners were announced at an event on March 13.</a:t>
            </a:r>
            <a:endParaRPr lang="en-US" sz="4000" b="1" i="0" dirty="0">
              <a:solidFill>
                <a:srgbClr val="000000"/>
              </a:solidFill>
              <a:effectLst/>
              <a:latin typeface="Noto Sans" panose="020B0502040504020204" pitchFamily="34" charset="0"/>
            </a:endParaRPr>
          </a:p>
          <a:p>
            <a:pPr marL="0" marR="0" algn="l">
              <a:spcBef>
                <a:spcPts val="0"/>
              </a:spcBef>
              <a:spcAft>
                <a:spcPts val="0"/>
              </a:spcAft>
            </a:pPr>
            <a:endParaRPr lang="en-US" sz="4000" b="0" i="0" dirty="0">
              <a:solidFill>
                <a:srgbClr val="000000"/>
              </a:solidFill>
              <a:effectLst/>
              <a:latin typeface="Noto Sans" panose="020B0502040504020204" pitchFamily="34" charset="0"/>
            </a:endParaRPr>
          </a:p>
          <a:p>
            <a:pPr algn="l"/>
            <a:r>
              <a:rPr lang="en-US" b="1" i="0" dirty="0">
                <a:solidFill>
                  <a:srgbClr val="0B164E"/>
                </a:solidFill>
                <a:effectLst/>
                <a:latin typeface="verdana" panose="020B0604030504040204" pitchFamily="34" charset="0"/>
              </a:rPr>
              <a:t>Request for Applications - Community Stormwater Solutions Grant Program</a:t>
            </a:r>
          </a:p>
          <a:p>
            <a:pPr algn="l"/>
            <a:r>
              <a:rPr lang="en-US" b="0" i="0" dirty="0">
                <a:solidFill>
                  <a:srgbClr val="000000"/>
                </a:solidFill>
                <a:effectLst/>
                <a:latin typeface="helvetica" panose="020B0604020202020204" pitchFamily="34" charset="0"/>
              </a:rPr>
              <a:t>The Chesapeake Bay Trust and the Department of Energy and Environment partnered on this program to provide up to $35,000 in funding to support community-oriented and inspired projects that are designed to increase knowledge and lead to behavior change as it relates to watershed and stormwater-related issues. This grant can fund activities such as educational events/workshops, installation and maintenance of runoff-reducing green infrastructure, art installations, restoration of habitat, litter or pollution reduction, or other project types that meet the goals of the grant program. For more information, please visit </a:t>
            </a:r>
            <a:r>
              <a:rPr lang="en-US" b="0" i="0" dirty="0">
                <a:solidFill>
                  <a:srgbClr val="498A4B"/>
                </a:solidFill>
                <a:effectLst/>
                <a:latin typeface="helvetica" panose="020B0604020202020204" pitchFamily="34" charset="0"/>
                <a:hlinkClick r:id="rId4"/>
              </a:rPr>
              <a:t>https://cbtrust.org/grants/district-of-columbia-community-stormwater-solutions/</a:t>
            </a:r>
            <a:r>
              <a:rPr lang="en-US" b="0" i="0" dirty="0">
                <a:solidFill>
                  <a:srgbClr val="000000"/>
                </a:solidFill>
                <a:effectLst/>
                <a:latin typeface="helvetica" panose="020B0604020202020204" pitchFamily="34" charset="0"/>
              </a:rPr>
              <a:t>. Applications are due </a:t>
            </a:r>
            <a:r>
              <a:rPr lang="en-US" b="1" i="0" dirty="0">
                <a:solidFill>
                  <a:srgbClr val="000000"/>
                </a:solidFill>
                <a:effectLst/>
                <a:latin typeface="helvetica" panose="020B0604020202020204" pitchFamily="34" charset="0"/>
              </a:rPr>
              <a:t>March 28</a:t>
            </a:r>
            <a:r>
              <a:rPr lang="en-US" b="0" i="0" dirty="0">
                <a:solidFill>
                  <a:srgbClr val="000000"/>
                </a:solidFill>
                <a:effectLst/>
                <a:latin typeface="helvetica" panose="020B0604020202020204" pitchFamily="34" charset="0"/>
              </a:rPr>
              <a:t>.</a:t>
            </a:r>
          </a:p>
          <a:p>
            <a:pPr algn="l" fontAlgn="base"/>
            <a:endParaRPr lang="en-US" b="1" i="0" dirty="0">
              <a:solidFill>
                <a:srgbClr val="000000"/>
              </a:solidFill>
              <a:effectLst/>
              <a:latin typeface="Noto Sans" panose="020B0502040504020204" pitchFamily="34" charset="0"/>
            </a:endParaRPr>
          </a:p>
          <a:p>
            <a:pPr algn="l" fontAlgn="base"/>
            <a:r>
              <a:rPr lang="en-US" b="1" i="0" dirty="0">
                <a:solidFill>
                  <a:srgbClr val="000000"/>
                </a:solidFill>
                <a:effectLst/>
                <a:latin typeface="Noto Sans" panose="020B0502040504020204" pitchFamily="34" charset="0"/>
              </a:rPr>
              <a:t>Request for Applications - DC Energy Storage Grant Program (Round 2)</a:t>
            </a:r>
          </a:p>
          <a:p>
            <a:pPr algn="l" fontAlgn="base"/>
            <a:r>
              <a:rPr lang="en-US" b="0" i="0" dirty="0">
                <a:solidFill>
                  <a:srgbClr val="000000"/>
                </a:solidFill>
                <a:effectLst/>
                <a:latin typeface="Noto Sans" panose="020B0502040504020204" pitchFamily="34" charset="0"/>
              </a:rPr>
              <a:t>The Department of Energy and Environment seeks eligible entities to apply for the Energy Storage Grant Program to maximize the benefits of renewable energy in the District by deploying and integrating battery energy storage systems in commercial buildings and multifamily residential buildings with five or more units. The amount available for the project is $3,560,494. For more information, please visit https://doee.dc.gov/node/1709011. Applications are due April 12.</a:t>
            </a:r>
          </a:p>
          <a:p>
            <a:pPr algn="l" fontAlgn="base"/>
            <a:endParaRPr lang="en-US" b="0" i="0" dirty="0">
              <a:solidFill>
                <a:srgbClr val="000000"/>
              </a:solidFill>
              <a:effectLst/>
              <a:latin typeface="Noto Sans" panose="020B0502040504020204" pitchFamily="34" charset="0"/>
            </a:endParaRPr>
          </a:p>
          <a:p>
            <a:pPr algn="l" fontAlgn="base"/>
            <a:r>
              <a:rPr lang="en-US" b="1" i="0" dirty="0" err="1">
                <a:solidFill>
                  <a:srgbClr val="000000"/>
                </a:solidFill>
                <a:effectLst/>
                <a:latin typeface="Noto Sans" panose="020B0502040504020204" pitchFamily="34" charset="0"/>
              </a:rPr>
              <a:t>Faunteroy</a:t>
            </a:r>
            <a:r>
              <a:rPr lang="en-US" b="1" i="0" dirty="0">
                <a:solidFill>
                  <a:srgbClr val="000000"/>
                </a:solidFill>
                <a:effectLst/>
                <a:latin typeface="Noto Sans" panose="020B0502040504020204" pitchFamily="34" charset="0"/>
              </a:rPr>
              <a:t> Community Enrichment Center – Energy Storage Grant</a:t>
            </a:r>
          </a:p>
          <a:p>
            <a:pPr algn="l" fontAlgn="base"/>
            <a:r>
              <a:rPr lang="en-US" dirty="0"/>
              <a:t>DOEE is pleased to announce the award of $540,000 to the F.H. </a:t>
            </a:r>
            <a:r>
              <a:rPr lang="en-US" dirty="0" err="1"/>
              <a:t>Faunteroy</a:t>
            </a:r>
            <a:r>
              <a:rPr lang="en-US" dirty="0"/>
              <a:t> Community Enrichment Center (</a:t>
            </a:r>
            <a:r>
              <a:rPr lang="en-US" dirty="0" err="1"/>
              <a:t>Faunteroy</a:t>
            </a:r>
            <a:r>
              <a:rPr lang="en-US" dirty="0"/>
              <a:t> Center) for the development of a microgrid system to support the Center’s role as a resilience hub. The system is composed of solar, battery storage, and a controller that will provide clean backup power while the electric grid is down. The </a:t>
            </a:r>
            <a:r>
              <a:rPr lang="en-US" dirty="0" err="1"/>
              <a:t>Faunteroy</a:t>
            </a:r>
            <a:r>
              <a:rPr lang="en-US" dirty="0"/>
              <a:t> Center will break ground on this at an event next week that will celebrate this grant and all of the progress they have made over the past several years.</a:t>
            </a:r>
          </a:p>
          <a:p>
            <a:pPr algn="l" fontAlgn="base"/>
            <a:endParaRPr lang="en-US" b="0" i="0" dirty="0">
              <a:solidFill>
                <a:srgbClr val="000000"/>
              </a:solidFill>
              <a:effectLst/>
              <a:latin typeface="Noto Sans" panose="020B0502040504020204" pitchFamily="34" charset="0"/>
            </a:endParaRPr>
          </a:p>
          <a:p>
            <a:pPr algn="l" fontAlgn="base"/>
            <a:r>
              <a:rPr lang="en-US" sz="1200" b="1" i="0" dirty="0">
                <a:solidFill>
                  <a:srgbClr val="000000"/>
                </a:solidFill>
                <a:effectLst/>
                <a:latin typeface="Noto Sans" panose="020B0502040504020204" pitchFamily="34" charset="0"/>
              </a:rPr>
              <a:t>Federal funding in the District</a:t>
            </a:r>
          </a:p>
          <a:p>
            <a:pPr algn="l" fontAlgn="base"/>
            <a:r>
              <a:rPr lang="en-US" sz="1200" b="0" i="0" dirty="0">
                <a:solidFill>
                  <a:srgbClr val="000000"/>
                </a:solidFill>
                <a:effectLst/>
                <a:latin typeface="Noto Sans" panose="020B0502040504020204" pitchFamily="34" charset="0"/>
              </a:rPr>
              <a:t>DOEE has published a webpage showing recent and upcoming awards of federal funds flowing into the District. </a:t>
            </a:r>
          </a:p>
          <a:p>
            <a:pPr algn="l" fontAlgn="base"/>
            <a:endParaRPr lang="en-US" sz="1200" b="0" i="0" dirty="0">
              <a:solidFill>
                <a:srgbClr val="000000"/>
              </a:solidFill>
              <a:effectLst/>
              <a:latin typeface="Noto Sans" panose="020B0502040504020204" pitchFamily="34" charset="0"/>
            </a:endParaRPr>
          </a:p>
          <a:p>
            <a:pPr algn="l" fontAlgn="base"/>
            <a:r>
              <a:rPr lang="en-US" sz="1200" b="1" i="0" dirty="0">
                <a:solidFill>
                  <a:srgbClr val="000000"/>
                </a:solidFill>
                <a:effectLst/>
                <a:latin typeface="Noto Sans" panose="020B0502040504020204" pitchFamily="34" charset="0"/>
              </a:rPr>
              <a:t>Climate Pollution Reduction Grant</a:t>
            </a:r>
          </a:p>
          <a:p>
            <a:pPr rtl="0"/>
            <a:r>
              <a:rPr lang="en-US" sz="1200" dirty="0">
                <a:effectLst/>
                <a:latin typeface="-apple-system"/>
              </a:rPr>
              <a:t>DOEE submitted the District and Regional Priority Climate Action Plans (PCAPs) on March 1st to EPA and is working with regional partners to put forth competitive grant applications to implement priority measures identified in the PCAP. CPRG implementation grant applications are due on April 1. </a:t>
            </a:r>
            <a:endParaRPr lang="en-US" sz="1200" b="0" i="0" dirty="0">
              <a:solidFill>
                <a:srgbClr val="000000"/>
              </a:solidFill>
              <a:effectLst/>
              <a:latin typeface="Noto Sans" panose="020B0502040504020204" pitchFamily="34" charset="0"/>
            </a:endParaRPr>
          </a:p>
        </p:txBody>
      </p:sp>
      <p:sp>
        <p:nvSpPr>
          <p:cNvPr id="4" name="Slide Number Placeholder 3"/>
          <p:cNvSpPr>
            <a:spLocks noGrp="1"/>
          </p:cNvSpPr>
          <p:nvPr>
            <p:ph type="sldNum" sz="quarter" idx="5"/>
          </p:nvPr>
        </p:nvSpPr>
        <p:spPr/>
        <p:txBody>
          <a:bodyPr/>
          <a:lstStyle/>
          <a:p>
            <a:fld id="{50CE17A7-BAC8-4D8C-85E2-137F3EE46833}" type="slidenum">
              <a:rPr lang="en-US" smtClean="0"/>
              <a:t>2</a:t>
            </a:fld>
            <a:endParaRPr lang="en-US"/>
          </a:p>
        </p:txBody>
      </p:sp>
    </p:spTree>
    <p:extLst>
      <p:ext uri="{BB962C8B-B14F-4D97-AF65-F5344CB8AC3E}">
        <p14:creationId xmlns:p14="http://schemas.microsoft.com/office/powerpoint/2010/main" val="871724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1" i="0" dirty="0">
                <a:solidFill>
                  <a:srgbClr val="000000"/>
                </a:solidFill>
                <a:effectLst/>
                <a:latin typeface="Calibri" panose="020F0502020204030204" pitchFamily="34" charset="0"/>
              </a:rPr>
              <a:t>Zero Waste DC Plan Released</a:t>
            </a:r>
          </a:p>
          <a:p>
            <a:pPr algn="l" fontAlgn="base"/>
            <a:r>
              <a:rPr lang="en-US" b="0" i="0" dirty="0">
                <a:solidFill>
                  <a:srgbClr val="000000"/>
                </a:solidFill>
                <a:effectLst/>
                <a:latin typeface="Calibri" panose="020F0502020204030204" pitchFamily="34" charset="0"/>
              </a:rPr>
              <a:t>Under the Sustainable DC Plan, the District established an ambitious zero waste goal to divert 80% of the entire citywide waste stream away from landfill and incineration towards its highest and best use. On February 22, the Bowser Administration released the Zero Waste DC Plan, a strategic roadmap to accomplish this goal through cost-effective and sustainable solid waste management.</a:t>
            </a:r>
          </a:p>
          <a:p>
            <a:pPr algn="l" fontAlgn="base"/>
            <a:r>
              <a:rPr lang="en-US" b="0" i="0" dirty="0">
                <a:solidFill>
                  <a:srgbClr val="000000"/>
                </a:solidFill>
                <a:effectLst/>
                <a:latin typeface="Calibri" panose="020F0502020204030204" pitchFamily="34" charset="0"/>
              </a:rPr>
              <a:t>The Zero Waste DC Plan outlines a series of actions and policies that together would divert almost one million tons of DC’s solid waste annually, lower DC’s greenhouse gas emissions by over one million metric tons annually, and create 300 green jobs within District government. The Plan was developed through eight years of research and analysis, collaboration between District agencies and external stakeholders, and 20 community events and several public surveys that allowed residents to provide feedback, ideas, and solutions aimed at reducing DC’s waste footprint.</a:t>
            </a:r>
          </a:p>
          <a:p>
            <a:pPr algn="l" fontAlgn="base"/>
            <a:r>
              <a:rPr lang="en-US" b="0" i="0" dirty="0">
                <a:solidFill>
                  <a:srgbClr val="000000"/>
                </a:solidFill>
                <a:effectLst/>
                <a:latin typeface="Calibri" panose="020F0502020204030204" pitchFamily="34" charset="0"/>
              </a:rPr>
              <a:t>DPW is hosting a Zero Waste DC Community Fair to celebrate the plan’s release on Saturday, March 30, 10am-1pm, at Eastern Market.</a:t>
            </a:r>
          </a:p>
          <a:p>
            <a:pPr algn="l" fontAlgn="base">
              <a:spcBef>
                <a:spcPts val="1200"/>
              </a:spcBef>
            </a:pPr>
            <a:endParaRPr lang="en-US" b="1" i="0" dirty="0">
              <a:solidFill>
                <a:srgbClr val="000000"/>
              </a:solidFill>
              <a:effectLst/>
              <a:latin typeface="Montserrat" panose="00000500000000000000" pitchFamily="2" charset="0"/>
            </a:endParaRPr>
          </a:p>
          <a:p>
            <a:pPr marL="0" marR="0" lvl="0" indent="0" algn="l" defTabSz="914400" rtl="0" eaLnBrk="1" fontAlgn="base" latinLnBrk="0" hangingPunct="1">
              <a:lnSpc>
                <a:spcPct val="100000"/>
              </a:lnSpc>
              <a:spcBef>
                <a:spcPts val="1200"/>
              </a:spcBef>
              <a:spcAft>
                <a:spcPts val="0"/>
              </a:spcAft>
              <a:buClrTx/>
              <a:buSzTx/>
              <a:buFontTx/>
              <a:buNone/>
              <a:tabLst/>
              <a:defRPr/>
            </a:pPr>
            <a:r>
              <a:rPr lang="en-US" sz="1800" b="1" i="0" dirty="0">
                <a:solidFill>
                  <a:srgbClr val="000000"/>
                </a:solidFill>
                <a:effectLst/>
                <a:latin typeface="Montserrat" panose="00000500000000000000" pitchFamily="2" charset="0"/>
              </a:rPr>
              <a:t>Battery Recycling Program - </a:t>
            </a:r>
            <a:r>
              <a:rPr lang="en-US" sz="1800" b="1" i="0" dirty="0">
                <a:solidFill>
                  <a:srgbClr val="000000"/>
                </a:solidFill>
                <a:effectLst/>
                <a:latin typeface="Calibri" panose="020F0502020204030204" pitchFamily="34" charset="0"/>
              </a:rPr>
              <a:t>Host a Battery Collection Site</a:t>
            </a:r>
            <a:endParaRPr lang="en-US" sz="1800" b="1" i="0" dirty="0">
              <a:solidFill>
                <a:srgbClr val="000000"/>
              </a:solidFill>
              <a:effectLst/>
              <a:latin typeface="Montserrat" panose="00000500000000000000" pitchFamily="2" charset="0"/>
            </a:endParaRPr>
          </a:p>
          <a:p>
            <a:pPr algn="l" fontAlgn="base">
              <a:spcBef>
                <a:spcPts val="1200"/>
              </a:spcBef>
            </a:pPr>
            <a:r>
              <a:rPr lang="en-US" sz="1800" dirty="0"/>
              <a:t>As of November, consumers in the District can now drop off household batteries for recycling at designated sites throughout the city. The program was developed in compliance with District law and regulations by Call2Recycle, the District’s battery stewardship organization, on behalf of battery manufacturers. The collection sites accept both single-use and rechargeable batteries at no cost to consumers for collection and recycling. T</a:t>
            </a:r>
            <a:r>
              <a:rPr lang="en-US" sz="1800" b="0" i="0" dirty="0">
                <a:solidFill>
                  <a:srgbClr val="000000"/>
                </a:solidFill>
                <a:effectLst/>
                <a:latin typeface="Calibri" panose="020F0502020204030204" pitchFamily="34" charset="0"/>
              </a:rPr>
              <a:t>he program coordinator, Call2Recycle, is inviting businesses, libraries, office buildings, government agencies, and retailers to participate as battery collection sites. These sites are a cornerstone of the recycling program and participation is free! If your organization is interested, please reach out to Call2Recycle at customerservice@call2recycle.org to learn more.</a:t>
            </a:r>
            <a:r>
              <a:rPr lang="en-US" sz="1800" dirty="0"/>
              <a:t> </a:t>
            </a:r>
          </a:p>
          <a:p>
            <a:pPr algn="l"/>
            <a:endParaRPr lang="en-US" sz="1800" b="0" i="0" dirty="0">
              <a:solidFill>
                <a:srgbClr val="000000"/>
              </a:solidFill>
              <a:effectLst/>
              <a:latin typeface="Calibri" panose="020F0502020204030204" pitchFamily="34" charset="0"/>
            </a:endParaRPr>
          </a:p>
          <a:p>
            <a:pPr algn="l" fontAlgn="base">
              <a:spcBef>
                <a:spcPts val="1200"/>
              </a:spcBef>
            </a:pPr>
            <a:r>
              <a:rPr lang="en-US" sz="1800" b="1" i="0" dirty="0">
                <a:solidFill>
                  <a:srgbClr val="000000"/>
                </a:solidFill>
                <a:effectLst/>
                <a:latin typeface="Montserrat" panose="00000500000000000000" pitchFamily="2" charset="0"/>
              </a:rPr>
              <a:t>Healthy Homes Fair on April 6</a:t>
            </a:r>
          </a:p>
          <a:p>
            <a:pPr rtl="0">
              <a:spcBef>
                <a:spcPts val="0"/>
              </a:spcBef>
              <a:spcAft>
                <a:spcPts val="0"/>
              </a:spcAft>
            </a:pPr>
            <a:r>
              <a:rPr lang="en-US" sz="1800" b="0" i="0" dirty="0">
                <a:solidFill>
                  <a:srgbClr val="000000"/>
                </a:solidFill>
                <a:effectLst/>
                <a:latin typeface="Calibri" panose="020F0502020204030204" pitchFamily="34" charset="0"/>
              </a:rPr>
              <a:t>The Healthy Homes Fair is a free expo and interactive experience for homeowners, renters, home renovation professionals, and career seekers to learn about the products and services needed to improve our health, increase comfort, and reduce emissions from the homes of the DC region. The Fair is organized by Electrify DC, a nonprofit that is transforming the residential real estate market and the professions that serve it by bringing together real estate professionals, contractors of all kinds, government agencies, and the public to showcase the cost savings, health and climate benefits of electrification through education, training, and advocacy. The Fair will serve as a training ground for professionals, businesses, and people looking to join the clean energy workforce. The Fair will empower homeowners and renters to make the transition to clean energy by showcasing products and services including heat pumps, induction cooktops, heat pump water heaters, heat pump dryers, EV chargers, battery storage, small plug-in vehicles, electric lawn tools, electrical panel components, rooftop solar, and other renewable energy solutions.</a:t>
            </a:r>
            <a:br>
              <a:rPr lang="en-US" sz="1800" dirty="0"/>
            </a:br>
            <a:endParaRPr lang="en-US" sz="1800" b="0" i="0" dirty="0">
              <a:solidFill>
                <a:srgbClr val="000000"/>
              </a:solidFill>
              <a:effectLst/>
              <a:latin typeface="Calibri" panose="020F0502020204030204" pitchFamily="34" charset="0"/>
            </a:endParaRPr>
          </a:p>
          <a:p>
            <a:pPr algn="l"/>
            <a:r>
              <a:rPr lang="en-US" sz="1800" b="1" i="0" dirty="0">
                <a:solidFill>
                  <a:srgbClr val="000000"/>
                </a:solidFill>
                <a:effectLst/>
                <a:latin typeface="Calibri" panose="020F0502020204030204" pitchFamily="34" charset="0"/>
              </a:rPr>
              <a:t>APACC|DCA Health Equity Working Group</a:t>
            </a:r>
          </a:p>
          <a:p>
            <a:pPr algn="l"/>
            <a:r>
              <a:rPr lang="en-US" sz="2800" b="0" i="0" dirty="0">
                <a:solidFill>
                  <a:srgbClr val="000000"/>
                </a:solidFill>
                <a:effectLst/>
                <a:latin typeface="Segoe UI" panose="020B0502040204020203" pitchFamily="34" charset="0"/>
              </a:rPr>
              <a:t>Join APACC, DC Appleseed, and other community partners in exploring the intersection of environmental justice and health equity through a year-long series of workshops. </a:t>
            </a:r>
            <a:r>
              <a:rPr lang="en-US" sz="4000" b="0" i="0" dirty="0">
                <a:solidFill>
                  <a:srgbClr val="000000"/>
                </a:solidFill>
                <a:effectLst/>
                <a:latin typeface="Segoe UI" panose="020B0502040204020203" pitchFamily="34" charset="0"/>
              </a:rPr>
              <a:t>The group will: </a:t>
            </a:r>
          </a:p>
          <a:p>
            <a:pPr algn="l"/>
            <a:r>
              <a:rPr lang="en-US" sz="1800" b="0" i="0" dirty="0">
                <a:solidFill>
                  <a:srgbClr val="000000"/>
                </a:solidFill>
                <a:effectLst/>
                <a:latin typeface="inherit"/>
              </a:rPr>
              <a:t>-Identify the health and environmental issues most directly impacting Wards 7 and 8;</a:t>
            </a:r>
            <a:endParaRPr lang="en-US" sz="1800" b="0" i="0" dirty="0">
              <a:solidFill>
                <a:srgbClr val="000000"/>
              </a:solidFill>
              <a:effectLst/>
              <a:latin typeface="Calibri" panose="020F0502020204030204" pitchFamily="34" charset="0"/>
            </a:endParaRPr>
          </a:p>
          <a:p>
            <a:pPr algn="l"/>
            <a:r>
              <a:rPr lang="en-US" sz="1800" b="0" i="0" dirty="0">
                <a:solidFill>
                  <a:srgbClr val="000000"/>
                </a:solidFill>
                <a:effectLst/>
                <a:latin typeface="inherit"/>
              </a:rPr>
              <a:t>-Plan online sessions to learn about key topics from researchers, academics, local advocates, and our neighbors;</a:t>
            </a:r>
            <a:endParaRPr lang="en-US" sz="1800" b="0" i="0" dirty="0">
              <a:solidFill>
                <a:srgbClr val="000000"/>
              </a:solidFill>
              <a:effectLst/>
              <a:latin typeface="Calibri" panose="020F0502020204030204" pitchFamily="34" charset="0"/>
            </a:endParaRPr>
          </a:p>
          <a:p>
            <a:pPr algn="l"/>
            <a:r>
              <a:rPr lang="en-US" sz="1800" b="0" i="0" dirty="0">
                <a:solidFill>
                  <a:srgbClr val="000000"/>
                </a:solidFill>
                <a:effectLst/>
                <a:latin typeface="inherit"/>
              </a:rPr>
              <a:t>-Develop a public health platform for APACC that promotes equitable strategies for mitigating the impacts of climate change on Wards 7 and 8; AND</a:t>
            </a:r>
            <a:endParaRPr lang="en-US" sz="1800" b="0" i="0" dirty="0">
              <a:solidFill>
                <a:srgbClr val="000000"/>
              </a:solidFill>
              <a:effectLst/>
              <a:latin typeface="Calibri" panose="020F0502020204030204" pitchFamily="34" charset="0"/>
            </a:endParaRPr>
          </a:p>
          <a:p>
            <a:pPr algn="l"/>
            <a:r>
              <a:rPr lang="en-US" sz="1800" b="0" i="0" dirty="0">
                <a:solidFill>
                  <a:srgbClr val="000000"/>
                </a:solidFill>
                <a:effectLst/>
                <a:latin typeface="inherit"/>
              </a:rPr>
              <a:t>-Offer resources, workshops, and opportunities for APACC members and Ward 7 and 8 residents to advocate for increased resiliency, wellness, and equity.</a:t>
            </a:r>
            <a:br>
              <a:rPr lang="en-US" sz="2800" dirty="0"/>
            </a:br>
            <a:r>
              <a:rPr lang="en-US" sz="2800" dirty="0"/>
              <a:t>The first working group meeting is on Tuesday, March 26 at 10AM. </a:t>
            </a:r>
            <a:endParaRPr lang="en-US" sz="1800" b="0" i="0" dirty="0">
              <a:solidFill>
                <a:srgbClr val="000000"/>
              </a:solidFill>
              <a:effectLst/>
              <a:latin typeface="Calibri" panose="020F0502020204030204" pitchFamily="34" charset="0"/>
            </a:endParaRPr>
          </a:p>
          <a:p>
            <a:pPr algn="l"/>
            <a:endParaRPr lang="en-US" sz="1800" b="0" i="0" dirty="0">
              <a:solidFill>
                <a:srgbClr val="000000"/>
              </a:solidFill>
              <a:effectLst/>
              <a:latin typeface="Calibri" panose="020F0502020204030204" pitchFamily="34" charset="0"/>
            </a:endParaRPr>
          </a:p>
          <a:p>
            <a:pPr algn="l"/>
            <a:r>
              <a:rPr lang="en-US" sz="1800" b="1" i="0" dirty="0">
                <a:solidFill>
                  <a:srgbClr val="000000"/>
                </a:solidFill>
                <a:effectLst/>
                <a:latin typeface="Calibri" panose="020F0502020204030204" pitchFamily="34" charset="0"/>
              </a:rPr>
              <a:t>PSC Formal Case 1154: PROJECT Pipes 2 Extension</a:t>
            </a:r>
          </a:p>
          <a:p>
            <a:pPr algn="l"/>
            <a:r>
              <a:rPr lang="en-US" sz="1800" b="0" i="0" dirty="0">
                <a:solidFill>
                  <a:srgbClr val="000000"/>
                </a:solidFill>
                <a:effectLst/>
                <a:latin typeface="Calibri" panose="020F0502020204030204" pitchFamily="34" charset="0"/>
              </a:rPr>
              <a:t>On February 23, the Public Service Commission voted to grant Washington Gas Light Company (WGL) a 12-month, $57.3M extension to their PROJECT Pipes 2 plan. The PSC had previously authorized $150M over three years. The PSC received letters of opposition from many stakeholders, including ten DC Councilmembers. Commissioner Beverly voted to oppose the motion. </a:t>
            </a:r>
          </a:p>
          <a:p>
            <a:pPr algn="l"/>
            <a:r>
              <a:rPr lang="en-US" sz="1800" b="0" i="0" dirty="0">
                <a:solidFill>
                  <a:srgbClr val="000000"/>
                </a:solidFill>
                <a:effectLst/>
                <a:latin typeface="Calibri" panose="020F0502020204030204" pitchFamily="34" charset="0"/>
              </a:rPr>
              <a:t>On February 13, the Office of the People’s Counsel filed a petition to investigate WGL’s “handling of natural gas leaks on its distribution system.”</a:t>
            </a:r>
          </a:p>
        </p:txBody>
      </p:sp>
      <p:sp>
        <p:nvSpPr>
          <p:cNvPr id="4" name="Slide Number Placeholder 3"/>
          <p:cNvSpPr>
            <a:spLocks noGrp="1"/>
          </p:cNvSpPr>
          <p:nvPr>
            <p:ph type="sldNum" sz="quarter" idx="5"/>
          </p:nvPr>
        </p:nvSpPr>
        <p:spPr/>
        <p:txBody>
          <a:bodyPr/>
          <a:lstStyle/>
          <a:p>
            <a:fld id="{50CE17A7-BAC8-4D8C-85E2-137F3EE46833}" type="slidenum">
              <a:rPr lang="en-US" smtClean="0"/>
              <a:t>3</a:t>
            </a:fld>
            <a:endParaRPr lang="en-US"/>
          </a:p>
        </p:txBody>
      </p:sp>
    </p:spTree>
    <p:extLst>
      <p:ext uri="{BB962C8B-B14F-4D97-AF65-F5344CB8AC3E}">
        <p14:creationId xmlns:p14="http://schemas.microsoft.com/office/powerpoint/2010/main" val="2780974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444444"/>
              </a:solidFill>
              <a:latin typeface="Roboto-Regular"/>
            </a:endParaRPr>
          </a:p>
        </p:txBody>
      </p:sp>
      <p:sp>
        <p:nvSpPr>
          <p:cNvPr id="4" name="Slide Number Placeholder 3"/>
          <p:cNvSpPr>
            <a:spLocks noGrp="1"/>
          </p:cNvSpPr>
          <p:nvPr>
            <p:ph type="sldNum" sz="quarter" idx="5"/>
          </p:nvPr>
        </p:nvSpPr>
        <p:spPr/>
        <p:txBody>
          <a:bodyPr/>
          <a:lstStyle/>
          <a:p>
            <a:fld id="{50CE17A7-BAC8-4D8C-85E2-137F3EE46833}" type="slidenum">
              <a:rPr lang="en-US" smtClean="0"/>
              <a:t>4</a:t>
            </a:fld>
            <a:endParaRPr lang="en-US"/>
          </a:p>
        </p:txBody>
      </p:sp>
    </p:spTree>
    <p:extLst>
      <p:ext uri="{BB962C8B-B14F-4D97-AF65-F5344CB8AC3E}">
        <p14:creationId xmlns:p14="http://schemas.microsoft.com/office/powerpoint/2010/main" val="52573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CE17A7-BAC8-4D8C-85E2-137F3EE46833}" type="slidenum">
              <a:rPr lang="en-US" smtClean="0"/>
              <a:t>5</a:t>
            </a:fld>
            <a:endParaRPr lang="en-US"/>
          </a:p>
        </p:txBody>
      </p:sp>
    </p:spTree>
    <p:extLst>
      <p:ext uri="{BB962C8B-B14F-4D97-AF65-F5344CB8AC3E}">
        <p14:creationId xmlns:p14="http://schemas.microsoft.com/office/powerpoint/2010/main" val="9654210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1DB7F21-24A0-F665-096C-9C1F6B6F577F}"/>
              </a:ext>
            </a:extLst>
          </p:cNvPr>
          <p:cNvPicPr>
            <a:picLocks noChangeAspect="1"/>
          </p:cNvPicPr>
          <p:nvPr userDrawn="1"/>
        </p:nvPicPr>
        <p:blipFill>
          <a:blip r:embed="rId2"/>
          <a:stretch>
            <a:fillRect/>
          </a:stretch>
        </p:blipFill>
        <p:spPr>
          <a:xfrm>
            <a:off x="5547739" y="2275024"/>
            <a:ext cx="6494288" cy="4281865"/>
          </a:xfrm>
          <a:prstGeom prst="rect">
            <a:avLst/>
          </a:prstGeom>
        </p:spPr>
      </p:pic>
      <p:sp>
        <p:nvSpPr>
          <p:cNvPr id="2" name="Title 1">
            <a:extLst>
              <a:ext uri="{FF2B5EF4-FFF2-40B4-BE49-F238E27FC236}">
                <a16:creationId xmlns:a16="http://schemas.microsoft.com/office/drawing/2014/main" id="{08BC0638-ADB1-1589-4F63-522ABD4BE69E}"/>
              </a:ext>
            </a:extLst>
          </p:cNvPr>
          <p:cNvSpPr>
            <a:spLocks noGrp="1"/>
          </p:cNvSpPr>
          <p:nvPr>
            <p:ph type="ctrTitle"/>
          </p:nvPr>
        </p:nvSpPr>
        <p:spPr>
          <a:xfrm>
            <a:off x="756355" y="706438"/>
            <a:ext cx="10873669" cy="1568586"/>
          </a:xfrm>
          <a:noFill/>
        </p:spPr>
        <p:txBody>
          <a:bodyPr lIns="91440" tIns="91440" rIns="91440" bIns="91440" anchor="b">
            <a:normAutofit/>
          </a:bodyPr>
          <a:lstStyle>
            <a:lvl1pPr algn="l">
              <a:defRPr sz="4000" b="1">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88418C1B-8967-1BD3-A0F1-0A7ACF8AD9AC}"/>
              </a:ext>
            </a:extLst>
          </p:cNvPr>
          <p:cNvSpPr>
            <a:spLocks noGrp="1"/>
          </p:cNvSpPr>
          <p:nvPr>
            <p:ph type="subTitle" idx="1"/>
          </p:nvPr>
        </p:nvSpPr>
        <p:spPr>
          <a:xfrm>
            <a:off x="756356" y="2468393"/>
            <a:ext cx="5204572" cy="1655762"/>
          </a:xfrm>
        </p:spPr>
        <p:txBody>
          <a:bodyPr/>
          <a:lstStyle>
            <a:lvl1pPr marL="0" indent="0" algn="l">
              <a:buNone/>
              <a:defRPr sz="2400" b="0" i="1">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7E5FC58-9CF5-1C03-0C97-9A4939B04AC5}"/>
              </a:ext>
            </a:extLst>
          </p:cNvPr>
          <p:cNvSpPr>
            <a:spLocks noGrp="1"/>
          </p:cNvSpPr>
          <p:nvPr>
            <p:ph type="dt" sz="half" idx="10"/>
          </p:nvPr>
        </p:nvSpPr>
        <p:spPr>
          <a:xfrm>
            <a:off x="756356" y="4317524"/>
            <a:ext cx="2743200" cy="365125"/>
          </a:xfrm>
          <a:prstGeom prst="rect">
            <a:avLst/>
          </a:prstGeom>
        </p:spPr>
        <p:txBody>
          <a:bodyPr/>
          <a:lstStyle>
            <a:lvl1pPr>
              <a:defRPr b="0" i="0">
                <a:solidFill>
                  <a:schemeClr val="bg1">
                    <a:lumMod val="50000"/>
                  </a:schemeClr>
                </a:solidFill>
              </a:defRPr>
            </a:lvl1pPr>
          </a:lstStyle>
          <a:p>
            <a:fld id="{9216B883-31CB-4415-8F78-CCD18A27A5E4}" type="datetimeFigureOut">
              <a:rPr lang="en-US" smtClean="0"/>
              <a:pPr/>
              <a:t>3/14/2024</a:t>
            </a:fld>
            <a:endParaRPr lang="en-US" dirty="0"/>
          </a:p>
        </p:txBody>
      </p:sp>
      <p:sp>
        <p:nvSpPr>
          <p:cNvPr id="6" name="Slide Number Placeholder 5">
            <a:extLst>
              <a:ext uri="{FF2B5EF4-FFF2-40B4-BE49-F238E27FC236}">
                <a16:creationId xmlns:a16="http://schemas.microsoft.com/office/drawing/2014/main" id="{DE3E3CD0-5D67-67F1-A03A-3B18C8B66A6F}"/>
              </a:ext>
            </a:extLst>
          </p:cNvPr>
          <p:cNvSpPr>
            <a:spLocks noGrp="1"/>
          </p:cNvSpPr>
          <p:nvPr>
            <p:ph type="sldNum" sz="quarter" idx="12"/>
          </p:nvPr>
        </p:nvSpPr>
        <p:spPr/>
        <p:txBody>
          <a:bodyPr/>
          <a:lstStyle/>
          <a:p>
            <a:fld id="{4493EE80-6872-4272-99AB-47DA38E22CFC}" type="slidenum">
              <a:rPr lang="en-US" smtClean="0"/>
              <a:t>‹#›</a:t>
            </a:fld>
            <a:endParaRPr lang="en-US"/>
          </a:p>
        </p:txBody>
      </p:sp>
    </p:spTree>
    <p:extLst>
      <p:ext uri="{BB962C8B-B14F-4D97-AF65-F5344CB8AC3E}">
        <p14:creationId xmlns:p14="http://schemas.microsoft.com/office/powerpoint/2010/main" val="143659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39E5D2-7B1F-FCB6-36CE-DE45FB0067B1}"/>
              </a:ext>
            </a:extLst>
          </p:cNvPr>
          <p:cNvSpPr>
            <a:spLocks noGrp="1"/>
          </p:cNvSpPr>
          <p:nvPr>
            <p:ph idx="1"/>
          </p:nvPr>
        </p:nvSpPr>
        <p:spPr>
          <a:xfrm>
            <a:off x="838200" y="1070803"/>
            <a:ext cx="10515600" cy="3783419"/>
          </a:xfrm>
        </p:spPr>
        <p:txBody>
          <a:bodyPr/>
          <a:lstStyle>
            <a:lvl1pPr>
              <a:defRPr b="1"/>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3CA918F6-7DCD-4C2F-272A-0B5840C55E37}"/>
              </a:ext>
            </a:extLst>
          </p:cNvPr>
          <p:cNvSpPr>
            <a:spLocks noGrp="1"/>
          </p:cNvSpPr>
          <p:nvPr>
            <p:ph type="sldNum" sz="quarter" idx="12"/>
          </p:nvPr>
        </p:nvSpPr>
        <p:spPr/>
        <p:txBody>
          <a:bodyPr/>
          <a:lstStyle/>
          <a:p>
            <a:fld id="{4493EE80-6872-4272-99AB-47DA38E22CFC}" type="slidenum">
              <a:rPr lang="en-US" smtClean="0"/>
              <a:t>‹#›</a:t>
            </a:fld>
            <a:endParaRPr lang="en-US"/>
          </a:p>
        </p:txBody>
      </p:sp>
      <p:sp>
        <p:nvSpPr>
          <p:cNvPr id="4" name="Rectangle 3">
            <a:extLst>
              <a:ext uri="{FF2B5EF4-FFF2-40B4-BE49-F238E27FC236}">
                <a16:creationId xmlns:a16="http://schemas.microsoft.com/office/drawing/2014/main" id="{EA15401C-26D0-DF91-7EE0-C3D6A3CC8171}"/>
              </a:ext>
            </a:extLst>
          </p:cNvPr>
          <p:cNvSpPr/>
          <p:nvPr userDrawn="1"/>
        </p:nvSpPr>
        <p:spPr>
          <a:xfrm>
            <a:off x="2223911" y="6352156"/>
            <a:ext cx="9129889" cy="36512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Placeholder 1">
            <a:extLst>
              <a:ext uri="{FF2B5EF4-FFF2-40B4-BE49-F238E27FC236}">
                <a16:creationId xmlns:a16="http://schemas.microsoft.com/office/drawing/2014/main" id="{AD968FE7-C957-B92A-398E-A999F447793F}"/>
              </a:ext>
            </a:extLst>
          </p:cNvPr>
          <p:cNvSpPr>
            <a:spLocks noGrp="1"/>
          </p:cNvSpPr>
          <p:nvPr>
            <p:ph type="title"/>
          </p:nvPr>
        </p:nvSpPr>
        <p:spPr>
          <a:xfrm>
            <a:off x="0" y="140719"/>
            <a:ext cx="11353800" cy="650875"/>
          </a:xfrm>
          <a:prstGeom prst="rect">
            <a:avLst/>
          </a:prstGeom>
          <a:solidFill>
            <a:schemeClr val="accent5"/>
          </a:solidFill>
        </p:spPr>
        <p:txBody>
          <a:bodyPr vert="horz" lIns="822960" tIns="45720" rIns="548640" bIns="45720" rtlCol="0" anchor="ctr">
            <a:normAutofit/>
          </a:bodyPr>
          <a:lstStyle/>
          <a:p>
            <a:r>
              <a:rPr lang="en-US" dirty="0"/>
              <a:t>Click to edit Master title style</a:t>
            </a:r>
          </a:p>
        </p:txBody>
      </p:sp>
    </p:spTree>
    <p:extLst>
      <p:ext uri="{BB962C8B-B14F-4D97-AF65-F5344CB8AC3E}">
        <p14:creationId xmlns:p14="http://schemas.microsoft.com/office/powerpoint/2010/main" val="423977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CA918F6-7DCD-4C2F-272A-0B5840C55E37}"/>
              </a:ext>
            </a:extLst>
          </p:cNvPr>
          <p:cNvSpPr>
            <a:spLocks noGrp="1"/>
          </p:cNvSpPr>
          <p:nvPr>
            <p:ph type="sldNum" sz="quarter" idx="12"/>
          </p:nvPr>
        </p:nvSpPr>
        <p:spPr/>
        <p:txBody>
          <a:bodyPr/>
          <a:lstStyle/>
          <a:p>
            <a:fld id="{4493EE80-6872-4272-99AB-47DA38E22CFC}" type="slidenum">
              <a:rPr lang="en-US" smtClean="0"/>
              <a:t>‹#›</a:t>
            </a:fld>
            <a:endParaRPr lang="en-US"/>
          </a:p>
        </p:txBody>
      </p:sp>
      <p:sp>
        <p:nvSpPr>
          <p:cNvPr id="5" name="Title Placeholder 1">
            <a:extLst>
              <a:ext uri="{FF2B5EF4-FFF2-40B4-BE49-F238E27FC236}">
                <a16:creationId xmlns:a16="http://schemas.microsoft.com/office/drawing/2014/main" id="{EAF53D12-D819-15F9-D441-A7AD4194B390}"/>
              </a:ext>
            </a:extLst>
          </p:cNvPr>
          <p:cNvSpPr>
            <a:spLocks noGrp="1"/>
          </p:cNvSpPr>
          <p:nvPr>
            <p:ph type="title"/>
          </p:nvPr>
        </p:nvSpPr>
        <p:spPr>
          <a:xfrm>
            <a:off x="0" y="140719"/>
            <a:ext cx="11353800" cy="650875"/>
          </a:xfrm>
          <a:prstGeom prst="rect">
            <a:avLst/>
          </a:prstGeom>
          <a:solidFill>
            <a:schemeClr val="accent5"/>
          </a:solidFill>
        </p:spPr>
        <p:txBody>
          <a:bodyPr vert="horz" lIns="822960" tIns="45720" rIns="548640" bIns="45720" rtlCol="0" anchor="ctr">
            <a:normAutofit/>
          </a:bodyPr>
          <a:lstStyle/>
          <a:p>
            <a:r>
              <a:rPr lang="en-US" dirty="0"/>
              <a:t>Click to edit Master title style</a:t>
            </a:r>
          </a:p>
        </p:txBody>
      </p:sp>
      <p:sp>
        <p:nvSpPr>
          <p:cNvPr id="8" name="Content Placeholder 2">
            <a:extLst>
              <a:ext uri="{FF2B5EF4-FFF2-40B4-BE49-F238E27FC236}">
                <a16:creationId xmlns:a16="http://schemas.microsoft.com/office/drawing/2014/main" id="{447F9348-19BF-047B-82CE-68E3154950A7}"/>
              </a:ext>
            </a:extLst>
          </p:cNvPr>
          <p:cNvSpPr>
            <a:spLocks noGrp="1"/>
          </p:cNvSpPr>
          <p:nvPr>
            <p:ph idx="1"/>
          </p:nvPr>
        </p:nvSpPr>
        <p:spPr>
          <a:xfrm>
            <a:off x="849490" y="1080557"/>
            <a:ext cx="10515600" cy="511175"/>
          </a:xfrm>
        </p:spPr>
        <p:txBody>
          <a:bodyPr/>
          <a:lstStyle>
            <a:lvl1pPr marL="0" indent="0">
              <a:buNone/>
              <a:defRPr b="1"/>
            </a:lvl1pPr>
            <a:lvl2pPr marL="457200" indent="0">
              <a:buNone/>
              <a:defRPr/>
            </a:lvl2pPr>
          </a:lstStyle>
          <a:p>
            <a:pPr lvl="0"/>
            <a:r>
              <a:rPr lang="en-US" dirty="0"/>
              <a:t>Click to edit Master text styles</a:t>
            </a:r>
          </a:p>
        </p:txBody>
      </p:sp>
      <p:sp>
        <p:nvSpPr>
          <p:cNvPr id="10" name="Content Placeholder 2">
            <a:extLst>
              <a:ext uri="{FF2B5EF4-FFF2-40B4-BE49-F238E27FC236}">
                <a16:creationId xmlns:a16="http://schemas.microsoft.com/office/drawing/2014/main" id="{6A8D0543-1BA0-AA26-45BB-A2E93E2A41B9}"/>
              </a:ext>
            </a:extLst>
          </p:cNvPr>
          <p:cNvSpPr>
            <a:spLocks noGrp="1"/>
          </p:cNvSpPr>
          <p:nvPr>
            <p:ph idx="13"/>
          </p:nvPr>
        </p:nvSpPr>
        <p:spPr>
          <a:xfrm>
            <a:off x="849490" y="1707091"/>
            <a:ext cx="10515600" cy="3214863"/>
          </a:xfrm>
        </p:spPr>
        <p:txBody>
          <a:bodyPr>
            <a:normAutofit/>
          </a:bodyPr>
          <a:lstStyle>
            <a:lvl1pPr marL="0" indent="0">
              <a:buNone/>
              <a:defRPr sz="1600" b="0">
                <a:latin typeface="+mn-lt"/>
              </a:defRPr>
            </a:lvl1pPr>
            <a:lvl2pPr marL="457200" indent="0">
              <a:buNone/>
              <a:defRPr/>
            </a:lvl2pPr>
          </a:lstStyle>
          <a:p>
            <a:pPr lvl="0"/>
            <a:r>
              <a:rPr lang="en-US" dirty="0"/>
              <a:t>Click to edit Master text styles</a:t>
            </a:r>
          </a:p>
        </p:txBody>
      </p:sp>
    </p:spTree>
    <p:extLst>
      <p:ext uri="{BB962C8B-B14F-4D97-AF65-F5344CB8AC3E}">
        <p14:creationId xmlns:p14="http://schemas.microsoft.com/office/powerpoint/2010/main" val="46730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8B74C-E2C4-6476-2D6C-BE01B32E8106}"/>
              </a:ext>
            </a:extLst>
          </p:cNvPr>
          <p:cNvSpPr>
            <a:spLocks noGrp="1"/>
          </p:cNvSpPr>
          <p:nvPr>
            <p:ph type="title"/>
          </p:nvPr>
        </p:nvSpPr>
        <p:spPr/>
        <p:txBody>
          <a:bodyPr/>
          <a:lstStyle/>
          <a:p>
            <a:r>
              <a:rPr lang="en-US"/>
              <a:t>Click to edit Master title style</a:t>
            </a:r>
          </a:p>
        </p:txBody>
      </p:sp>
      <p:sp>
        <p:nvSpPr>
          <p:cNvPr id="7" name="Slide Number Placeholder 6">
            <a:extLst>
              <a:ext uri="{FF2B5EF4-FFF2-40B4-BE49-F238E27FC236}">
                <a16:creationId xmlns:a16="http://schemas.microsoft.com/office/drawing/2014/main" id="{3EB4BC60-9956-6909-6A15-CD001048DBCC}"/>
              </a:ext>
            </a:extLst>
          </p:cNvPr>
          <p:cNvSpPr>
            <a:spLocks noGrp="1"/>
          </p:cNvSpPr>
          <p:nvPr>
            <p:ph type="sldNum" sz="quarter" idx="12"/>
          </p:nvPr>
        </p:nvSpPr>
        <p:spPr/>
        <p:txBody>
          <a:bodyPr/>
          <a:lstStyle/>
          <a:p>
            <a:fld id="{4493EE80-6872-4272-99AB-47DA38E22CFC}" type="slidenum">
              <a:rPr lang="en-US" smtClean="0"/>
              <a:t>‹#›</a:t>
            </a:fld>
            <a:endParaRPr lang="en-US"/>
          </a:p>
        </p:txBody>
      </p:sp>
      <p:sp>
        <p:nvSpPr>
          <p:cNvPr id="5" name="Content Placeholder 2">
            <a:extLst>
              <a:ext uri="{FF2B5EF4-FFF2-40B4-BE49-F238E27FC236}">
                <a16:creationId xmlns:a16="http://schemas.microsoft.com/office/drawing/2014/main" id="{CDF21EE2-9752-ABDF-2B58-ED0E7A1E6C0C}"/>
              </a:ext>
            </a:extLst>
          </p:cNvPr>
          <p:cNvSpPr>
            <a:spLocks noGrp="1"/>
          </p:cNvSpPr>
          <p:nvPr>
            <p:ph idx="1"/>
          </p:nvPr>
        </p:nvSpPr>
        <p:spPr>
          <a:xfrm>
            <a:off x="838200" y="1407936"/>
            <a:ext cx="5094112" cy="511175"/>
          </a:xfrm>
        </p:spPr>
        <p:txBody>
          <a:bodyPr anchor="b">
            <a:normAutofit/>
          </a:bodyPr>
          <a:lstStyle>
            <a:lvl1pPr marL="0" indent="0">
              <a:buNone/>
              <a:defRPr sz="2000" b="1"/>
            </a:lvl1pPr>
            <a:lvl2pPr marL="457200" indent="0">
              <a:buNone/>
              <a:defRPr/>
            </a:lvl2pPr>
          </a:lstStyle>
          <a:p>
            <a:pPr lvl="0"/>
            <a:r>
              <a:rPr lang="en-US" dirty="0"/>
              <a:t>Click to edit Master text styles</a:t>
            </a:r>
          </a:p>
        </p:txBody>
      </p:sp>
      <p:sp>
        <p:nvSpPr>
          <p:cNvPr id="6" name="Content Placeholder 2">
            <a:extLst>
              <a:ext uri="{FF2B5EF4-FFF2-40B4-BE49-F238E27FC236}">
                <a16:creationId xmlns:a16="http://schemas.microsoft.com/office/drawing/2014/main" id="{8FDB91F0-BED0-C624-51F4-802D33C08182}"/>
              </a:ext>
            </a:extLst>
          </p:cNvPr>
          <p:cNvSpPr>
            <a:spLocks noGrp="1"/>
          </p:cNvSpPr>
          <p:nvPr>
            <p:ph idx="13"/>
          </p:nvPr>
        </p:nvSpPr>
        <p:spPr>
          <a:xfrm>
            <a:off x="838200" y="2034470"/>
            <a:ext cx="5094112" cy="3214863"/>
          </a:xfrm>
        </p:spPr>
        <p:txBody>
          <a:bodyPr>
            <a:normAutofit/>
          </a:bodyPr>
          <a:lstStyle>
            <a:lvl1pPr marL="0" indent="0">
              <a:buNone/>
              <a:defRPr sz="1600" b="0">
                <a:latin typeface="+mn-lt"/>
              </a:defRPr>
            </a:lvl1pPr>
            <a:lvl2pPr marL="457200" indent="0">
              <a:buNone/>
              <a:defRPr/>
            </a:lvl2pPr>
          </a:lstStyle>
          <a:p>
            <a:pPr lvl="0"/>
            <a:r>
              <a:rPr lang="en-US" dirty="0"/>
              <a:t>Click to edit Master text styles</a:t>
            </a:r>
          </a:p>
        </p:txBody>
      </p:sp>
      <p:sp>
        <p:nvSpPr>
          <p:cNvPr id="8" name="Content Placeholder 2">
            <a:extLst>
              <a:ext uri="{FF2B5EF4-FFF2-40B4-BE49-F238E27FC236}">
                <a16:creationId xmlns:a16="http://schemas.microsoft.com/office/drawing/2014/main" id="{86960C4C-E263-45AA-5895-0F26CBF220E4}"/>
              </a:ext>
            </a:extLst>
          </p:cNvPr>
          <p:cNvSpPr>
            <a:spLocks noGrp="1"/>
          </p:cNvSpPr>
          <p:nvPr>
            <p:ph idx="14"/>
          </p:nvPr>
        </p:nvSpPr>
        <p:spPr>
          <a:xfrm>
            <a:off x="6259688" y="1407936"/>
            <a:ext cx="5094112" cy="511175"/>
          </a:xfrm>
        </p:spPr>
        <p:txBody>
          <a:bodyPr anchor="b">
            <a:normAutofit/>
          </a:bodyPr>
          <a:lstStyle>
            <a:lvl1pPr marL="0" indent="0">
              <a:buNone/>
              <a:defRPr sz="2000" b="1"/>
            </a:lvl1pPr>
            <a:lvl2pPr marL="457200" indent="0">
              <a:buNone/>
              <a:defRPr/>
            </a:lvl2pPr>
          </a:lstStyle>
          <a:p>
            <a:pPr lvl="0"/>
            <a:r>
              <a:rPr lang="en-US" dirty="0"/>
              <a:t>Click to edit Master text styles</a:t>
            </a:r>
          </a:p>
        </p:txBody>
      </p:sp>
      <p:sp>
        <p:nvSpPr>
          <p:cNvPr id="9" name="Content Placeholder 2">
            <a:extLst>
              <a:ext uri="{FF2B5EF4-FFF2-40B4-BE49-F238E27FC236}">
                <a16:creationId xmlns:a16="http://schemas.microsoft.com/office/drawing/2014/main" id="{546200A5-42A5-B751-F26A-5153F4C56410}"/>
              </a:ext>
            </a:extLst>
          </p:cNvPr>
          <p:cNvSpPr>
            <a:spLocks noGrp="1"/>
          </p:cNvSpPr>
          <p:nvPr>
            <p:ph idx="15"/>
          </p:nvPr>
        </p:nvSpPr>
        <p:spPr>
          <a:xfrm>
            <a:off x="6259688" y="2034470"/>
            <a:ext cx="5094112" cy="3214863"/>
          </a:xfrm>
        </p:spPr>
        <p:txBody>
          <a:bodyPr>
            <a:normAutofit/>
          </a:bodyPr>
          <a:lstStyle>
            <a:lvl1pPr marL="0" indent="0">
              <a:buNone/>
              <a:defRPr sz="1600" b="0">
                <a:latin typeface="+mn-lt"/>
              </a:defRPr>
            </a:lvl1pPr>
            <a:lvl2pPr marL="457200" indent="0">
              <a:buNone/>
              <a:defRPr/>
            </a:lvl2pPr>
          </a:lstStyle>
          <a:p>
            <a:pPr lvl="0"/>
            <a:r>
              <a:rPr lang="en-US" dirty="0"/>
              <a:t>Click to edit Master text styles</a:t>
            </a:r>
          </a:p>
        </p:txBody>
      </p:sp>
    </p:spTree>
    <p:extLst>
      <p:ext uri="{BB962C8B-B14F-4D97-AF65-F5344CB8AC3E}">
        <p14:creationId xmlns:p14="http://schemas.microsoft.com/office/powerpoint/2010/main" val="155187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F6CF2-94C6-E2AF-4E11-3CF0E272B68A}"/>
              </a:ext>
            </a:extLst>
          </p:cNvPr>
          <p:cNvSpPr>
            <a:spLocks noGrp="1"/>
          </p:cNvSpPr>
          <p:nvPr>
            <p:ph type="title"/>
          </p:nvPr>
        </p:nvSpPr>
        <p:spPr/>
        <p:txBody>
          <a:bodyPr/>
          <a:lstStyle/>
          <a:p>
            <a:r>
              <a:rPr lang="en-US" dirty="0"/>
              <a:t>Click to edit Master title style</a:t>
            </a:r>
          </a:p>
        </p:txBody>
      </p:sp>
      <p:sp>
        <p:nvSpPr>
          <p:cNvPr id="5" name="Slide Number Placeholder 4">
            <a:extLst>
              <a:ext uri="{FF2B5EF4-FFF2-40B4-BE49-F238E27FC236}">
                <a16:creationId xmlns:a16="http://schemas.microsoft.com/office/drawing/2014/main" id="{6EBAACB1-7195-4218-A212-548D8B77FFDF}"/>
              </a:ext>
            </a:extLst>
          </p:cNvPr>
          <p:cNvSpPr>
            <a:spLocks noGrp="1"/>
          </p:cNvSpPr>
          <p:nvPr>
            <p:ph type="sldNum" sz="quarter" idx="12"/>
          </p:nvPr>
        </p:nvSpPr>
        <p:spPr/>
        <p:txBody>
          <a:bodyPr/>
          <a:lstStyle/>
          <a:p>
            <a:fld id="{4493EE80-6872-4272-99AB-47DA38E22CFC}" type="slidenum">
              <a:rPr lang="en-US" smtClean="0"/>
              <a:t>‹#›</a:t>
            </a:fld>
            <a:endParaRPr lang="en-US"/>
          </a:p>
        </p:txBody>
      </p:sp>
    </p:spTree>
    <p:extLst>
      <p:ext uri="{BB962C8B-B14F-4D97-AF65-F5344CB8AC3E}">
        <p14:creationId xmlns:p14="http://schemas.microsoft.com/office/powerpoint/2010/main" val="295004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0CE731-E48A-0D20-0628-E232CB18BF19}"/>
              </a:ext>
            </a:extLst>
          </p:cNvPr>
          <p:cNvSpPr>
            <a:spLocks noGrp="1"/>
          </p:cNvSpPr>
          <p:nvPr>
            <p:ph type="sldNum" sz="quarter" idx="12"/>
          </p:nvPr>
        </p:nvSpPr>
        <p:spPr/>
        <p:txBody>
          <a:bodyPr/>
          <a:lstStyle/>
          <a:p>
            <a:fld id="{4493EE80-6872-4272-99AB-47DA38E22CFC}" type="slidenum">
              <a:rPr lang="en-US" smtClean="0"/>
              <a:t>‹#›</a:t>
            </a:fld>
            <a:endParaRPr lang="en-US"/>
          </a:p>
        </p:txBody>
      </p:sp>
    </p:spTree>
    <p:extLst>
      <p:ext uri="{BB962C8B-B14F-4D97-AF65-F5344CB8AC3E}">
        <p14:creationId xmlns:p14="http://schemas.microsoft.com/office/powerpoint/2010/main" val="3122663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14D9D-5824-2C2F-1822-8A16237E8853}"/>
              </a:ext>
            </a:extLst>
          </p:cNvPr>
          <p:cNvSpPr>
            <a:spLocks noGrp="1"/>
          </p:cNvSpPr>
          <p:nvPr>
            <p:ph type="title"/>
          </p:nvPr>
        </p:nvSpPr>
        <p:spPr>
          <a:xfrm>
            <a:off x="0" y="457200"/>
            <a:ext cx="4772025" cy="145573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91455A-42DA-AE4D-8642-9319DE4BC271}"/>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AB06188-9FA8-1681-15B9-405191387324}"/>
              </a:ext>
            </a:extLst>
          </p:cNvPr>
          <p:cNvSpPr>
            <a:spLocks noGrp="1"/>
          </p:cNvSpPr>
          <p:nvPr>
            <p:ph type="body" sz="half" idx="2"/>
          </p:nvPr>
        </p:nvSpPr>
        <p:spPr>
          <a:xfrm>
            <a:off x="839788" y="2400300"/>
            <a:ext cx="3932237" cy="34686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a16="http://schemas.microsoft.com/office/drawing/2014/main" id="{6D1792DB-E226-B15F-2F39-A6D998031DC6}"/>
              </a:ext>
            </a:extLst>
          </p:cNvPr>
          <p:cNvSpPr>
            <a:spLocks noGrp="1"/>
          </p:cNvSpPr>
          <p:nvPr>
            <p:ph type="sldNum" sz="quarter" idx="12"/>
          </p:nvPr>
        </p:nvSpPr>
        <p:spPr/>
        <p:txBody>
          <a:bodyPr/>
          <a:lstStyle/>
          <a:p>
            <a:fld id="{4493EE80-6872-4272-99AB-47DA38E22CFC}" type="slidenum">
              <a:rPr lang="en-US" smtClean="0"/>
              <a:t>‹#›</a:t>
            </a:fld>
            <a:endParaRPr lang="en-US"/>
          </a:p>
        </p:txBody>
      </p:sp>
    </p:spTree>
    <p:extLst>
      <p:ext uri="{BB962C8B-B14F-4D97-AF65-F5344CB8AC3E}">
        <p14:creationId xmlns:p14="http://schemas.microsoft.com/office/powerpoint/2010/main" val="344049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05C35F-4A3C-BE6E-A2D0-AD30FD10FBF6}"/>
              </a:ext>
            </a:extLst>
          </p:cNvPr>
          <p:cNvSpPr>
            <a:spLocks noGrp="1"/>
          </p:cNvSpPr>
          <p:nvPr>
            <p:ph type="title"/>
          </p:nvPr>
        </p:nvSpPr>
        <p:spPr>
          <a:xfrm>
            <a:off x="0" y="140719"/>
            <a:ext cx="11353800" cy="650875"/>
          </a:xfrm>
          <a:prstGeom prst="rect">
            <a:avLst/>
          </a:prstGeom>
          <a:solidFill>
            <a:schemeClr val="accent5"/>
          </a:solidFill>
        </p:spPr>
        <p:txBody>
          <a:bodyPr vert="horz" lIns="822960" tIns="45720" rIns="5486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10B66A4-A592-2937-2721-93F3039D152D}"/>
              </a:ext>
            </a:extLst>
          </p:cNvPr>
          <p:cNvSpPr>
            <a:spLocks noGrp="1"/>
          </p:cNvSpPr>
          <p:nvPr>
            <p:ph type="body" idx="1"/>
          </p:nvPr>
        </p:nvSpPr>
        <p:spPr>
          <a:xfrm>
            <a:off x="838200" y="1149825"/>
            <a:ext cx="10515600" cy="378341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1D239292-6B68-B93C-1B58-45EAEFA4F36F}"/>
              </a:ext>
            </a:extLst>
          </p:cNvPr>
          <p:cNvSpPr>
            <a:spLocks noGrp="1"/>
          </p:cNvSpPr>
          <p:nvPr>
            <p:ph type="sldNum" sz="quarter" idx="4"/>
          </p:nvPr>
        </p:nvSpPr>
        <p:spPr>
          <a:xfrm>
            <a:off x="11435644" y="6356350"/>
            <a:ext cx="485422"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fld id="{4493EE80-6872-4272-99AB-47DA38E22CFC}" type="slidenum">
              <a:rPr lang="en-US" smtClean="0"/>
              <a:pPr/>
              <a:t>‹#›</a:t>
            </a:fld>
            <a:endParaRPr lang="en-US" dirty="0"/>
          </a:p>
        </p:txBody>
      </p:sp>
      <p:pic>
        <p:nvPicPr>
          <p:cNvPr id="7" name="Picture 6">
            <a:extLst>
              <a:ext uri="{FF2B5EF4-FFF2-40B4-BE49-F238E27FC236}">
                <a16:creationId xmlns:a16="http://schemas.microsoft.com/office/drawing/2014/main" id="{F79EB5F6-9A52-37C8-D8E6-57F588E0CDE1}"/>
              </a:ext>
            </a:extLst>
          </p:cNvPr>
          <p:cNvPicPr>
            <a:picLocks noChangeAspect="1"/>
          </p:cNvPicPr>
          <p:nvPr userDrawn="1"/>
        </p:nvPicPr>
        <p:blipFill>
          <a:blip r:embed="rId9"/>
          <a:stretch>
            <a:fillRect/>
          </a:stretch>
        </p:blipFill>
        <p:spPr>
          <a:xfrm>
            <a:off x="270934" y="5865744"/>
            <a:ext cx="1676634" cy="981212"/>
          </a:xfrm>
          <a:prstGeom prst="rect">
            <a:avLst/>
          </a:prstGeom>
        </p:spPr>
      </p:pic>
    </p:spTree>
    <p:extLst>
      <p:ext uri="{BB962C8B-B14F-4D97-AF65-F5344CB8AC3E}">
        <p14:creationId xmlns:p14="http://schemas.microsoft.com/office/powerpoint/2010/main" val="203419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2" r:id="rId4"/>
    <p:sldLayoutId id="2147483654" r:id="rId5"/>
    <p:sldLayoutId id="2147483655" r:id="rId6"/>
    <p:sldLayoutId id="2147483656" r:id="rId7"/>
  </p:sldLayoutIdLst>
  <p:txStyles>
    <p:titleStyle>
      <a:lvl1pPr algn="l" defTabSz="914400" rtl="0" eaLnBrk="1" latinLnBrk="0" hangingPunct="1">
        <a:lnSpc>
          <a:spcPct val="90000"/>
        </a:lnSpc>
        <a:spcBef>
          <a:spcPct val="0"/>
        </a:spcBef>
        <a:buNone/>
        <a:defRPr sz="32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doee.dc.gov/service/federaldollars#:~:text=DOEE%20anticipates%20receiving%20roughly%20%2483,green%20infrastructure%20and%20energy%20programs." TargetMode="External"/><Relationship Id="rId3" Type="http://schemas.openxmlformats.org/officeDocument/2006/relationships/hyperlink" Target="https://lims.dccouncil.gov/Hearings/hearings/299" TargetMode="External"/><Relationship Id="rId7" Type="http://schemas.openxmlformats.org/officeDocument/2006/relationships/hyperlink" Target="https://lnks.gd/l/eyJhbGciOiJIUzI1NiJ9.eyJidWxsZXRpbl9saW5rX2lkIjoxMTQsInVyaSI6ImJwMjpjbGljayIsInVybCI6Imh0dHBzOi8vZG9lZS5kYy5nb3Yvbm9kZS8xNzA5MDExIiwiYnVsbGV0aW5faWQiOiIyMDI0MDIyOC45MDk2MDI5MSJ9.GLC2CoA662vJtmUwJeZd3mC8qArFF-gWsuIaWY5sJZE/s/1525043045/br/237873167868-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lnks.gd/l/eyJhbGciOiJIUzI1NiJ9.eyJidWxsZXRpbl9saW5rX2lkIjoxMTMsInVyaSI6ImJwMjpjbGljayIsInVybCI6Imh0dHBzOi8vY2J0cnVzdC5vcmcvZ3JhbnRzL2Rpc3RyaWN0LW9mLWNvbHVtYmlhLWNvbW11bml0eS1zdG9ybXdhdGVyLXNvbHV0aW9ucy8iLCJidWxsZXRpbl9pZCI6IjIwMjQwMjI4LjkwOTYwMjkxIn0.4yis9GEeCTlh3gEdFEMlL2USBZ60eVB6plRgb8hVusI/s/1525043045/br/237873167868-l" TargetMode="External"/><Relationship Id="rId5" Type="http://schemas.openxmlformats.org/officeDocument/2006/relationships/hyperlink" Target="https://doee.dc.gov/service/sustainabilityawards" TargetMode="External"/><Relationship Id="rId4" Type="http://schemas.openxmlformats.org/officeDocument/2006/relationships/hyperlink" Target="https://storymaps.arcgis.com/stories/aa0b82b52b714766a0fcd787dd78b4e6" TargetMode="Externa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zerowaste.dc.gov/zwdcplan" TargetMode="External"/><Relationship Id="rId7" Type="http://schemas.openxmlformats.org/officeDocument/2006/relationships/hyperlink" Target="https://r20.rs6.net/tn.jsp?f=001imGA6XPe2UoL6DvvDjblfmJa1YGCRW2skVUIUleJ4Gu6jpsocq6za4YBF_zeyzVfkCkUW2Pf-bsQ3xVXxr7V-Fx29uzPvj3-h0bhiFPHX4CQIDvHNAeucRO9nWvS-qyundlNmVC6j3eT6O9KLmU45SACZSkCqhbPTGtX-XiGfQWm1vB3ynuNSWc7zDLSprB_yMzYWRWbNl7f3S2y2TzCjUejRCpZrYfKiWX8R-SnO6pD1rHo2_i32A==&amp;c=_hshKfxyZeRLlmj0mL4h77hx7A6FNvlhYMkKtwv_HKF3lPBNp_CKwA==&amp;ch=PlWMD3NXPrRgzoYxt8L9J1JRSD4tVjo6hYbVWd3kahRJha7n5pvfsA=="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s://www.anacostiaparkcommunity.org/upcoming-events/health-equity-working-group-mar-24" TargetMode="External"/><Relationship Id="rId5" Type="http://schemas.openxmlformats.org/officeDocument/2006/relationships/hyperlink" Target="https://www.electrifydc.org/healthy-homes" TargetMode="External"/><Relationship Id="rId10" Type="http://schemas.openxmlformats.org/officeDocument/2006/relationships/image" Target="../media/image6.png"/><Relationship Id="rId4" Type="http://schemas.openxmlformats.org/officeDocument/2006/relationships/hyperlink" Target="https://www.call2recycle.org/dc/" TargetMode="Externa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04E86-C821-10A2-7598-CD220345A991}"/>
              </a:ext>
            </a:extLst>
          </p:cNvPr>
          <p:cNvSpPr>
            <a:spLocks noGrp="1"/>
          </p:cNvSpPr>
          <p:nvPr>
            <p:ph type="ctrTitle"/>
          </p:nvPr>
        </p:nvSpPr>
        <p:spPr/>
        <p:txBody>
          <a:bodyPr>
            <a:normAutofit fontScale="90000"/>
          </a:bodyPr>
          <a:lstStyle/>
          <a:p>
            <a:r>
              <a:rPr lang="en-US" dirty="0"/>
              <a:t>District of Columbia Commission on Climate Change &amp; Resiliency</a:t>
            </a:r>
            <a:br>
              <a:rPr lang="en-US" dirty="0"/>
            </a:br>
            <a:r>
              <a:rPr lang="en-US" dirty="0"/>
              <a:t>Quarterly Meeting</a:t>
            </a:r>
          </a:p>
        </p:txBody>
      </p:sp>
      <p:sp>
        <p:nvSpPr>
          <p:cNvPr id="3" name="Subtitle 2">
            <a:extLst>
              <a:ext uri="{FF2B5EF4-FFF2-40B4-BE49-F238E27FC236}">
                <a16:creationId xmlns:a16="http://schemas.microsoft.com/office/drawing/2014/main" id="{818B5D4B-4F8B-5796-271D-4B015D80E77B}"/>
              </a:ext>
            </a:extLst>
          </p:cNvPr>
          <p:cNvSpPr>
            <a:spLocks noGrp="1"/>
          </p:cNvSpPr>
          <p:nvPr>
            <p:ph type="subTitle" idx="1"/>
          </p:nvPr>
        </p:nvSpPr>
        <p:spPr/>
        <p:txBody>
          <a:bodyPr/>
          <a:lstStyle/>
          <a:p>
            <a:r>
              <a:rPr lang="en-US" dirty="0"/>
              <a:t>Staff Updates</a:t>
            </a:r>
            <a:br>
              <a:rPr lang="en-US" dirty="0"/>
            </a:br>
            <a:br>
              <a:rPr lang="en-US" dirty="0"/>
            </a:br>
            <a:r>
              <a:rPr lang="en-US" dirty="0"/>
              <a:t>March 14, 2024</a:t>
            </a:r>
          </a:p>
          <a:p>
            <a:r>
              <a:rPr lang="en-US" dirty="0"/>
              <a:t>	</a:t>
            </a:r>
          </a:p>
        </p:txBody>
      </p:sp>
    </p:spTree>
    <p:extLst>
      <p:ext uri="{BB962C8B-B14F-4D97-AF65-F5344CB8AC3E}">
        <p14:creationId xmlns:p14="http://schemas.microsoft.com/office/powerpoint/2010/main" val="165667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7816-7362-A2D9-9B2B-378DB32A156D}"/>
              </a:ext>
            </a:extLst>
          </p:cNvPr>
          <p:cNvSpPr>
            <a:spLocks noGrp="1"/>
          </p:cNvSpPr>
          <p:nvPr>
            <p:ph type="title"/>
          </p:nvPr>
        </p:nvSpPr>
        <p:spPr/>
        <p:txBody>
          <a:bodyPr/>
          <a:lstStyle/>
          <a:p>
            <a:r>
              <a:rPr lang="en-US" dirty="0"/>
              <a:t>DOEE Updates </a:t>
            </a:r>
          </a:p>
        </p:txBody>
      </p:sp>
      <p:sp>
        <p:nvSpPr>
          <p:cNvPr id="5" name="Content Placeholder 4">
            <a:extLst>
              <a:ext uri="{FF2B5EF4-FFF2-40B4-BE49-F238E27FC236}">
                <a16:creationId xmlns:a16="http://schemas.microsoft.com/office/drawing/2014/main" id="{187207FB-A3F4-FCC5-812D-C2ACFBF38221}"/>
              </a:ext>
            </a:extLst>
          </p:cNvPr>
          <p:cNvSpPr>
            <a:spLocks noGrp="1"/>
          </p:cNvSpPr>
          <p:nvPr>
            <p:ph idx="14"/>
          </p:nvPr>
        </p:nvSpPr>
        <p:spPr>
          <a:xfrm>
            <a:off x="717557" y="1116522"/>
            <a:ext cx="9075693" cy="511175"/>
          </a:xfrm>
        </p:spPr>
        <p:txBody>
          <a:bodyPr>
            <a:noAutofit/>
          </a:bodyPr>
          <a:lstStyle/>
          <a:p>
            <a:r>
              <a:rPr lang="en-US" sz="3200" dirty="0"/>
              <a:t>Happening at DOEE</a:t>
            </a:r>
          </a:p>
        </p:txBody>
      </p:sp>
      <p:sp>
        <p:nvSpPr>
          <p:cNvPr id="6" name="Content Placeholder 5">
            <a:extLst>
              <a:ext uri="{FF2B5EF4-FFF2-40B4-BE49-F238E27FC236}">
                <a16:creationId xmlns:a16="http://schemas.microsoft.com/office/drawing/2014/main" id="{A098B1B5-B538-FA4C-EAE3-23BBE5697CAA}"/>
              </a:ext>
            </a:extLst>
          </p:cNvPr>
          <p:cNvSpPr>
            <a:spLocks noGrp="1"/>
          </p:cNvSpPr>
          <p:nvPr>
            <p:ph idx="15"/>
          </p:nvPr>
        </p:nvSpPr>
        <p:spPr>
          <a:xfrm>
            <a:off x="717557" y="1827135"/>
            <a:ext cx="8144651" cy="4505815"/>
          </a:xfrm>
        </p:spPr>
        <p:txBody>
          <a:bodyPr>
            <a:normAutofit/>
          </a:bodyPr>
          <a:lstStyle/>
          <a:p>
            <a:pPr marL="285750" indent="-285750">
              <a:buFont typeface="Arial" panose="020B0604020202020204" pitchFamily="34" charset="0"/>
              <a:buChar char="•"/>
            </a:pPr>
            <a:r>
              <a:rPr lang="en-US" sz="2400" dirty="0">
                <a:hlinkClick r:id="rId3"/>
              </a:rPr>
              <a:t>DOEE/CCCR Oversight Hearing</a:t>
            </a:r>
            <a:endParaRPr lang="en-US" sz="2400" dirty="0"/>
          </a:p>
          <a:p>
            <a:pPr marL="285750" indent="-285750">
              <a:buFont typeface="Arial" panose="020B0604020202020204" pitchFamily="34" charset="0"/>
              <a:buChar char="•"/>
            </a:pPr>
            <a:r>
              <a:rPr lang="en-US" sz="2400" dirty="0">
                <a:hlinkClick r:id="rId4"/>
              </a:rPr>
              <a:t>Climate Ready DC</a:t>
            </a:r>
            <a:r>
              <a:rPr lang="en-US" sz="2400" dirty="0"/>
              <a:t> – Update in progress</a:t>
            </a:r>
          </a:p>
          <a:p>
            <a:pPr marL="285750" indent="-285750">
              <a:buFont typeface="Arial" panose="020B0604020202020204" pitchFamily="34" charset="0"/>
              <a:buChar char="•"/>
            </a:pPr>
            <a:r>
              <a:rPr lang="en-US" sz="2400" dirty="0">
                <a:hlinkClick r:id="rId5"/>
              </a:rPr>
              <a:t>District Sustainability Awards</a:t>
            </a:r>
            <a:r>
              <a:rPr lang="en-US" sz="2400" dirty="0"/>
              <a:t> – Presented yesterday</a:t>
            </a:r>
          </a:p>
          <a:p>
            <a:pPr marL="285750" indent="-285750">
              <a:buFont typeface="Arial" panose="020B0604020202020204" pitchFamily="34" charset="0"/>
              <a:buChar char="•"/>
            </a:pPr>
            <a:r>
              <a:rPr lang="en-US" sz="2400" dirty="0"/>
              <a:t>RFA: </a:t>
            </a:r>
            <a:r>
              <a:rPr lang="en-US" sz="2400" dirty="0">
                <a:hlinkClick r:id="rId6"/>
              </a:rPr>
              <a:t>Community Stormwater Solutions Grant Program</a:t>
            </a:r>
            <a:endParaRPr lang="en-US" sz="2400" dirty="0"/>
          </a:p>
          <a:p>
            <a:pPr marL="285750" indent="-285750">
              <a:buFont typeface="Arial" panose="020B0604020202020204" pitchFamily="34" charset="0"/>
              <a:buChar char="•"/>
            </a:pPr>
            <a:r>
              <a:rPr lang="en-US" sz="2400" dirty="0"/>
              <a:t>RFA: </a:t>
            </a:r>
            <a:r>
              <a:rPr lang="en-US" sz="2400" dirty="0">
                <a:hlinkClick r:id="rId7"/>
              </a:rPr>
              <a:t>DC Energy Storage Grant Program</a:t>
            </a:r>
            <a:r>
              <a:rPr lang="en-US" sz="2400" dirty="0"/>
              <a:t> (Round 2)</a:t>
            </a:r>
          </a:p>
          <a:p>
            <a:pPr marL="742950" lvl="1" indent="-285750">
              <a:buFont typeface="Arial" panose="020B0604020202020204" pitchFamily="34" charset="0"/>
              <a:buChar char="•"/>
            </a:pPr>
            <a:r>
              <a:rPr lang="en-US" sz="2000" dirty="0"/>
              <a:t>Round 1 Grantee: </a:t>
            </a:r>
            <a:r>
              <a:rPr lang="en-US" sz="2000" dirty="0" err="1"/>
              <a:t>Faunteroy</a:t>
            </a:r>
            <a:r>
              <a:rPr lang="en-US" sz="2000" dirty="0"/>
              <a:t> Community Enrichment Center</a:t>
            </a:r>
          </a:p>
          <a:p>
            <a:pPr marL="285750" indent="-285750">
              <a:buFont typeface="Arial" panose="020B0604020202020204" pitchFamily="34" charset="0"/>
              <a:buChar char="•"/>
            </a:pPr>
            <a:r>
              <a:rPr lang="en-US" sz="2400" dirty="0">
                <a:hlinkClick r:id="rId8"/>
              </a:rPr>
              <a:t>Federal funding in the District</a:t>
            </a:r>
            <a:endParaRPr lang="en-US" sz="2400" dirty="0"/>
          </a:p>
          <a:p>
            <a:pPr marL="742950" lvl="1" indent="-285750">
              <a:buFont typeface="Arial" panose="020B0604020202020204" pitchFamily="34" charset="0"/>
              <a:buChar char="•"/>
            </a:pPr>
            <a:r>
              <a:rPr lang="en-US" sz="2000" dirty="0"/>
              <a:t>Climate Pollution Reduction Grant</a:t>
            </a:r>
          </a:p>
        </p:txBody>
      </p:sp>
      <p:sp>
        <p:nvSpPr>
          <p:cNvPr id="3" name="AutoShape 2" descr="Cover of Climate Ready DC Plan">
            <a:extLst>
              <a:ext uri="{FF2B5EF4-FFF2-40B4-BE49-F238E27FC236}">
                <a16:creationId xmlns:a16="http://schemas.microsoft.com/office/drawing/2014/main" id="{37C6A9A9-3556-CE1B-6BB1-9E7B2E92751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a:extLst>
              <a:ext uri="{FF2B5EF4-FFF2-40B4-BE49-F238E27FC236}">
                <a16:creationId xmlns:a16="http://schemas.microsoft.com/office/drawing/2014/main" id="{31114657-488E-4971-7093-E445AF1F03B9}"/>
              </a:ext>
            </a:extLst>
          </p:cNvPr>
          <p:cNvPicPr>
            <a:picLocks noChangeAspect="1"/>
          </p:cNvPicPr>
          <p:nvPr/>
        </p:nvPicPr>
        <p:blipFill rotWithShape="1">
          <a:blip r:embed="rId9"/>
          <a:srcRect t="13872" b="21205"/>
          <a:stretch/>
        </p:blipFill>
        <p:spPr>
          <a:xfrm>
            <a:off x="8600604" y="1355570"/>
            <a:ext cx="2995544" cy="2406805"/>
          </a:xfrm>
          <a:prstGeom prst="rect">
            <a:avLst/>
          </a:prstGeom>
        </p:spPr>
      </p:pic>
    </p:spTree>
    <p:extLst>
      <p:ext uri="{BB962C8B-B14F-4D97-AF65-F5344CB8AC3E}">
        <p14:creationId xmlns:p14="http://schemas.microsoft.com/office/powerpoint/2010/main" val="1910752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7816-7362-A2D9-9B2B-378DB32A156D}"/>
              </a:ext>
            </a:extLst>
          </p:cNvPr>
          <p:cNvSpPr>
            <a:spLocks noGrp="1"/>
          </p:cNvSpPr>
          <p:nvPr>
            <p:ph type="title"/>
          </p:nvPr>
        </p:nvSpPr>
        <p:spPr/>
        <p:txBody>
          <a:bodyPr/>
          <a:lstStyle/>
          <a:p>
            <a:r>
              <a:rPr lang="en-US" dirty="0"/>
              <a:t>District Updates </a:t>
            </a:r>
          </a:p>
        </p:txBody>
      </p:sp>
      <p:sp>
        <p:nvSpPr>
          <p:cNvPr id="5" name="Content Placeholder 4">
            <a:extLst>
              <a:ext uri="{FF2B5EF4-FFF2-40B4-BE49-F238E27FC236}">
                <a16:creationId xmlns:a16="http://schemas.microsoft.com/office/drawing/2014/main" id="{187207FB-A3F4-FCC5-812D-C2ACFBF38221}"/>
              </a:ext>
            </a:extLst>
          </p:cNvPr>
          <p:cNvSpPr>
            <a:spLocks noGrp="1"/>
          </p:cNvSpPr>
          <p:nvPr>
            <p:ph idx="14"/>
          </p:nvPr>
        </p:nvSpPr>
        <p:spPr>
          <a:xfrm>
            <a:off x="717557" y="1116522"/>
            <a:ext cx="9075693" cy="511175"/>
          </a:xfrm>
        </p:spPr>
        <p:txBody>
          <a:bodyPr>
            <a:noAutofit/>
          </a:bodyPr>
          <a:lstStyle/>
          <a:p>
            <a:r>
              <a:rPr lang="en-US" sz="3200" dirty="0"/>
              <a:t>Happening around the District</a:t>
            </a:r>
          </a:p>
        </p:txBody>
      </p:sp>
      <p:sp>
        <p:nvSpPr>
          <p:cNvPr id="6" name="Content Placeholder 5">
            <a:extLst>
              <a:ext uri="{FF2B5EF4-FFF2-40B4-BE49-F238E27FC236}">
                <a16:creationId xmlns:a16="http://schemas.microsoft.com/office/drawing/2014/main" id="{A098B1B5-B538-FA4C-EAE3-23BBE5697CAA}"/>
              </a:ext>
            </a:extLst>
          </p:cNvPr>
          <p:cNvSpPr>
            <a:spLocks noGrp="1"/>
          </p:cNvSpPr>
          <p:nvPr>
            <p:ph idx="15"/>
          </p:nvPr>
        </p:nvSpPr>
        <p:spPr>
          <a:xfrm>
            <a:off x="717558" y="1827135"/>
            <a:ext cx="5942420" cy="4505815"/>
          </a:xfrm>
        </p:spPr>
        <p:txBody>
          <a:bodyPr>
            <a:normAutofit/>
          </a:bodyPr>
          <a:lstStyle/>
          <a:p>
            <a:pPr marL="285750" indent="-285750">
              <a:buFont typeface="Arial" panose="020B0604020202020204" pitchFamily="34" charset="0"/>
              <a:buChar char="•"/>
            </a:pPr>
            <a:r>
              <a:rPr lang="en-US" sz="2400" dirty="0">
                <a:hlinkClick r:id="rId3"/>
              </a:rPr>
              <a:t>Zero Waste DC Plan</a:t>
            </a:r>
            <a:r>
              <a:rPr lang="en-US" sz="2400" dirty="0"/>
              <a:t> – Released</a:t>
            </a:r>
          </a:p>
          <a:p>
            <a:pPr marL="285750" indent="-285750">
              <a:buFont typeface="Arial" panose="020B0604020202020204" pitchFamily="34" charset="0"/>
              <a:buChar char="•"/>
            </a:pPr>
            <a:r>
              <a:rPr lang="en-US" sz="2400" dirty="0">
                <a:hlinkClick r:id="rId4"/>
              </a:rPr>
              <a:t>Call2Recycle</a:t>
            </a:r>
            <a:r>
              <a:rPr lang="en-US" sz="2400" dirty="0"/>
              <a:t> – Seeking battery recycling collection sites</a:t>
            </a:r>
          </a:p>
          <a:p>
            <a:pPr marL="285750" indent="-285750">
              <a:buFont typeface="Arial" panose="020B0604020202020204" pitchFamily="34" charset="0"/>
              <a:buChar char="•"/>
            </a:pPr>
            <a:r>
              <a:rPr lang="en-US" sz="2400" dirty="0">
                <a:hlinkClick r:id="rId5"/>
              </a:rPr>
              <a:t>Electrify DC Healthy Homes Fair</a:t>
            </a:r>
            <a:r>
              <a:rPr lang="en-US" sz="2400" dirty="0"/>
              <a:t> – April 6, 2024 </a:t>
            </a:r>
          </a:p>
          <a:p>
            <a:pPr marL="285750" indent="-285750">
              <a:buFont typeface="Arial" panose="020B0604020202020204" pitchFamily="34" charset="0"/>
              <a:buChar char="•"/>
            </a:pPr>
            <a:r>
              <a:rPr lang="en-US" sz="2400" dirty="0">
                <a:hlinkClick r:id="rId6"/>
              </a:rPr>
              <a:t>APACC|DCA Health Equity Working Group</a:t>
            </a:r>
            <a:endParaRPr lang="en-US" sz="2400" dirty="0"/>
          </a:p>
          <a:p>
            <a:pPr marL="285750" indent="-285750">
              <a:buFont typeface="Arial" panose="020B0604020202020204" pitchFamily="34" charset="0"/>
              <a:buChar char="•"/>
            </a:pPr>
            <a:r>
              <a:rPr lang="en-US" sz="2400" dirty="0">
                <a:hlinkClick r:id="rId7"/>
              </a:rPr>
              <a:t>PSC Formal Case 1154: PROJECT Pipes 2 Extension</a:t>
            </a:r>
            <a:endParaRPr lang="en-US" sz="2400" dirty="0"/>
          </a:p>
        </p:txBody>
      </p:sp>
      <p:pic>
        <p:nvPicPr>
          <p:cNvPr id="7" name="Picture 6">
            <a:extLst>
              <a:ext uri="{FF2B5EF4-FFF2-40B4-BE49-F238E27FC236}">
                <a16:creationId xmlns:a16="http://schemas.microsoft.com/office/drawing/2014/main" id="{EE9715B6-8306-3B16-49A7-57CB2DD9C13B}"/>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7314356" y="3335847"/>
            <a:ext cx="4096265" cy="3440863"/>
          </a:xfrm>
          <a:prstGeom prst="rect">
            <a:avLst/>
          </a:prstGeom>
        </p:spPr>
      </p:pic>
      <p:pic>
        <p:nvPicPr>
          <p:cNvPr id="8" name="Picture 2">
            <a:extLst>
              <a:ext uri="{FF2B5EF4-FFF2-40B4-BE49-F238E27FC236}">
                <a16:creationId xmlns:a16="http://schemas.microsoft.com/office/drawing/2014/main" id="{77357F63-D8D0-9A2B-9C4C-C1DC0F8B23C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p:blipFill>
        <p:spPr bwMode="auto">
          <a:xfrm>
            <a:off x="7314356" y="954058"/>
            <a:ext cx="1699801" cy="22193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0496E5CB-AECD-7D43-5963-A09D75493305}"/>
              </a:ext>
            </a:extLst>
          </p:cNvPr>
          <p:cNvPicPr>
            <a:picLocks noChangeAspect="1"/>
          </p:cNvPicPr>
          <p:nvPr/>
        </p:nvPicPr>
        <p:blipFill>
          <a:blip r:embed="rId10"/>
          <a:stretch>
            <a:fillRect/>
          </a:stretch>
        </p:blipFill>
        <p:spPr>
          <a:xfrm>
            <a:off x="9467624" y="1253982"/>
            <a:ext cx="1619476" cy="1619476"/>
          </a:xfrm>
          <a:prstGeom prst="rect">
            <a:avLst/>
          </a:prstGeom>
        </p:spPr>
      </p:pic>
    </p:spTree>
    <p:extLst>
      <p:ext uri="{BB962C8B-B14F-4D97-AF65-F5344CB8AC3E}">
        <p14:creationId xmlns:p14="http://schemas.microsoft.com/office/powerpoint/2010/main" val="1789933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7816-7362-A2D9-9B2B-378DB32A156D}"/>
              </a:ext>
            </a:extLst>
          </p:cNvPr>
          <p:cNvSpPr>
            <a:spLocks noGrp="1"/>
          </p:cNvSpPr>
          <p:nvPr>
            <p:ph type="title"/>
          </p:nvPr>
        </p:nvSpPr>
        <p:spPr/>
        <p:txBody>
          <a:bodyPr/>
          <a:lstStyle/>
          <a:p>
            <a:r>
              <a:rPr lang="en-US" dirty="0"/>
              <a:t>Administrative Updates</a:t>
            </a:r>
          </a:p>
        </p:txBody>
      </p:sp>
      <p:sp>
        <p:nvSpPr>
          <p:cNvPr id="3" name="Content Placeholder 2">
            <a:extLst>
              <a:ext uri="{FF2B5EF4-FFF2-40B4-BE49-F238E27FC236}">
                <a16:creationId xmlns:a16="http://schemas.microsoft.com/office/drawing/2014/main" id="{4FD8E760-96D7-A70F-BD28-EBDAEDB2D5C8}"/>
              </a:ext>
            </a:extLst>
          </p:cNvPr>
          <p:cNvSpPr>
            <a:spLocks noGrp="1"/>
          </p:cNvSpPr>
          <p:nvPr>
            <p:ph idx="1"/>
          </p:nvPr>
        </p:nvSpPr>
        <p:spPr>
          <a:xfrm>
            <a:off x="620239" y="1407936"/>
            <a:ext cx="5477495" cy="511175"/>
          </a:xfrm>
        </p:spPr>
        <p:txBody>
          <a:bodyPr>
            <a:normAutofit lnSpcReduction="10000"/>
          </a:bodyPr>
          <a:lstStyle/>
          <a:p>
            <a:r>
              <a:rPr lang="en-US" sz="3200" dirty="0"/>
              <a:t>Administrative</a:t>
            </a:r>
          </a:p>
        </p:txBody>
      </p:sp>
      <p:sp>
        <p:nvSpPr>
          <p:cNvPr id="4" name="Content Placeholder 3">
            <a:extLst>
              <a:ext uri="{FF2B5EF4-FFF2-40B4-BE49-F238E27FC236}">
                <a16:creationId xmlns:a16="http://schemas.microsoft.com/office/drawing/2014/main" id="{D6CA53A8-9A93-6BB0-055F-DCA3BD11C277}"/>
              </a:ext>
            </a:extLst>
          </p:cNvPr>
          <p:cNvSpPr>
            <a:spLocks noGrp="1"/>
          </p:cNvSpPr>
          <p:nvPr>
            <p:ph idx="13"/>
          </p:nvPr>
        </p:nvSpPr>
        <p:spPr>
          <a:xfrm>
            <a:off x="620239" y="2034470"/>
            <a:ext cx="8534394" cy="3214863"/>
          </a:xfrm>
        </p:spPr>
        <p:txBody>
          <a:bodyPr>
            <a:normAutofit/>
          </a:bodyPr>
          <a:lstStyle/>
          <a:p>
            <a:pPr marL="285750" indent="-285750">
              <a:buFont typeface="Arial" panose="020B0604020202020204" pitchFamily="34" charset="0"/>
              <a:buChar char="•"/>
            </a:pPr>
            <a:r>
              <a:rPr lang="en-US" sz="2800" dirty="0"/>
              <a:t>Welcome new DOEE staff: Tasneem Islam</a:t>
            </a:r>
          </a:p>
          <a:p>
            <a:pPr marL="285750" indent="-285750">
              <a:buFont typeface="Arial" panose="020B0604020202020204" pitchFamily="34" charset="0"/>
              <a:buChar char="•"/>
            </a:pPr>
            <a:r>
              <a:rPr lang="en-US" sz="2800" dirty="0"/>
              <a:t>Welcome new Commissioners: </a:t>
            </a:r>
            <a:r>
              <a:rPr lang="en-US" sz="2800" dirty="0" err="1"/>
              <a:t>Akiima</a:t>
            </a:r>
            <a:r>
              <a:rPr lang="en-US" sz="2800" dirty="0"/>
              <a:t> Price &amp; Kate Johnson</a:t>
            </a:r>
            <a:endParaRPr lang="en-US" sz="3600" dirty="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2170557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7C859-6927-B1EE-3CF5-4728B93D044C}"/>
              </a:ext>
            </a:extLst>
          </p:cNvPr>
          <p:cNvSpPr>
            <a:spLocks noGrp="1"/>
          </p:cNvSpPr>
          <p:nvPr>
            <p:ph type="ctrTitle"/>
          </p:nvPr>
        </p:nvSpPr>
        <p:spPr>
          <a:xfrm>
            <a:off x="756355" y="706438"/>
            <a:ext cx="10873669" cy="857186"/>
          </a:xfrm>
        </p:spPr>
        <p:txBody>
          <a:bodyPr/>
          <a:lstStyle/>
          <a:p>
            <a:r>
              <a:rPr lang="en-US" dirty="0"/>
              <a:t>Next Meeting</a:t>
            </a:r>
          </a:p>
        </p:txBody>
      </p:sp>
      <p:sp>
        <p:nvSpPr>
          <p:cNvPr id="3" name="Subtitle 2">
            <a:extLst>
              <a:ext uri="{FF2B5EF4-FFF2-40B4-BE49-F238E27FC236}">
                <a16:creationId xmlns:a16="http://schemas.microsoft.com/office/drawing/2014/main" id="{92114CC3-6124-10DA-A2C6-4FD8185248BE}"/>
              </a:ext>
            </a:extLst>
          </p:cNvPr>
          <p:cNvSpPr>
            <a:spLocks noGrp="1"/>
          </p:cNvSpPr>
          <p:nvPr>
            <p:ph type="subTitle" idx="1"/>
          </p:nvPr>
        </p:nvSpPr>
        <p:spPr>
          <a:xfrm>
            <a:off x="756356" y="1782593"/>
            <a:ext cx="7153204" cy="857186"/>
          </a:xfrm>
        </p:spPr>
        <p:txBody>
          <a:bodyPr>
            <a:normAutofit/>
          </a:bodyPr>
          <a:lstStyle/>
          <a:p>
            <a:r>
              <a:rPr lang="en-US" sz="4400" dirty="0"/>
              <a:t>Thursday, June 13, 2024</a:t>
            </a:r>
          </a:p>
        </p:txBody>
      </p:sp>
    </p:spTree>
    <p:extLst>
      <p:ext uri="{BB962C8B-B14F-4D97-AF65-F5344CB8AC3E}">
        <p14:creationId xmlns:p14="http://schemas.microsoft.com/office/powerpoint/2010/main" val="1371632649"/>
      </p:ext>
    </p:extLst>
  </p:cSld>
  <p:clrMapOvr>
    <a:masterClrMapping/>
  </p:clrMapOvr>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363F45"/>
      </a:dk2>
      <a:lt2>
        <a:srgbClr val="E7E6E6"/>
      </a:lt2>
      <a:accent1>
        <a:srgbClr val="4472C4"/>
      </a:accent1>
      <a:accent2>
        <a:srgbClr val="F47723"/>
      </a:accent2>
      <a:accent3>
        <a:srgbClr val="A5A5A5"/>
      </a:accent3>
      <a:accent4>
        <a:srgbClr val="FDC60A"/>
      </a:accent4>
      <a:accent5>
        <a:srgbClr val="00A652"/>
      </a:accent5>
      <a:accent6>
        <a:srgbClr val="E81C24"/>
      </a:accent6>
      <a:hlink>
        <a:srgbClr val="0563C1"/>
      </a:hlink>
      <a:folHlink>
        <a:srgbClr val="954F72"/>
      </a:folHlink>
    </a:clrScheme>
    <a:fontScheme name="Custom 1">
      <a:majorFont>
        <a:latin typeface="Ubuntu"/>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5"/>
        </a:solidFill>
      </a:spPr>
      <a:bodyPr vert="horz" lIns="822960" tIns="45720" rIns="548640" bIns="45720" rtlCol="0" anchor="ctr">
        <a:normAutofit/>
      </a:bodyPr>
      <a:lstStyle>
        <a:defPPr algn="l">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18005</TotalTime>
  <Words>1569</Words>
  <Application>Microsoft Office PowerPoint</Application>
  <PresentationFormat>Widescreen</PresentationFormat>
  <Paragraphs>74</Paragraphs>
  <Slides>5</Slides>
  <Notes>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vt:i4>
      </vt:variant>
    </vt:vector>
  </HeadingPairs>
  <TitlesOfParts>
    <vt:vector size="18" baseType="lpstr">
      <vt:lpstr>-apple-system</vt:lpstr>
      <vt:lpstr>Arial</vt:lpstr>
      <vt:lpstr>Calibri</vt:lpstr>
      <vt:lpstr>helvetica</vt:lpstr>
      <vt:lpstr>inherit</vt:lpstr>
      <vt:lpstr>Montserrat</vt:lpstr>
      <vt:lpstr>Noto Sans</vt:lpstr>
      <vt:lpstr>Open Sans</vt:lpstr>
      <vt:lpstr>Roboto-Regular</vt:lpstr>
      <vt:lpstr>Segoe UI</vt:lpstr>
      <vt:lpstr>Ubuntu</vt:lpstr>
      <vt:lpstr>verdana</vt:lpstr>
      <vt:lpstr>Office Theme</vt:lpstr>
      <vt:lpstr>District of Columbia Commission on Climate Change &amp; Resiliency Quarterly Meeting</vt:lpstr>
      <vt:lpstr>DOEE Updates </vt:lpstr>
      <vt:lpstr>District Updates </vt:lpstr>
      <vt:lpstr>Administrative Updates</vt:lpstr>
      <vt:lpstr>Next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Garnaas-Holmes, Erin (DOEE)</dc:creator>
  <cp:lastModifiedBy>Rattey, Connor (DOEE)</cp:lastModifiedBy>
  <cp:revision>47</cp:revision>
  <cp:lastPrinted>2023-03-09T19:06:22Z</cp:lastPrinted>
  <dcterms:created xsi:type="dcterms:W3CDTF">2022-08-25T20:20:51Z</dcterms:created>
  <dcterms:modified xsi:type="dcterms:W3CDTF">2024-03-14T18:33:12Z</dcterms:modified>
</cp:coreProperties>
</file>