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70" r:id="rId5"/>
    <p:sldId id="271" r:id="rId6"/>
    <p:sldId id="268" r:id="rId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5" autoAdjust="0"/>
    <p:restoredTop sz="83145" autoAdjust="0"/>
  </p:normalViewPr>
  <p:slideViewPr>
    <p:cSldViewPr snapToGrid="0">
      <p:cViewPr varScale="1">
        <p:scale>
          <a:sx n="84" d="100"/>
          <a:sy n="84" d="100"/>
        </p:scale>
        <p:origin x="566"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DC491DD-9206-495B-98D5-59E65735021E}" type="datetimeFigureOut">
              <a:rPr lang="en-US" smtClean="0"/>
              <a:t>9/25/2023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0CE17A7-BAC8-4D8C-85E2-137F3EE46833}" type="slidenum">
              <a:rPr lang="en-US" smtClean="0"/>
              <a:t>‹#›</a:t>
            </a:fld>
            <a:endParaRPr lang="en-US"/>
          </a:p>
        </p:txBody>
      </p:sp>
    </p:spTree>
    <p:extLst>
      <p:ext uri="{BB962C8B-B14F-4D97-AF65-F5344CB8AC3E}">
        <p14:creationId xmlns:p14="http://schemas.microsoft.com/office/powerpoint/2010/main" val="142399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oast.noaa.gov/funding/ira/resilience-challeng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ommunityforklift.org/programs/help/"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streetartmankind.org/artists/hera/" TargetMode="External"/><Relationship Id="rId4" Type="http://schemas.openxmlformats.org/officeDocument/2006/relationships/hyperlink" Target="https://www.communityforklift.org/programs/cbb/"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E17A7-BAC8-4D8C-85E2-137F3EE46833}" type="slidenum">
              <a:rPr lang="en-US" smtClean="0"/>
              <a:t>1</a:t>
            </a:fld>
            <a:endParaRPr lang="en-US"/>
          </a:p>
        </p:txBody>
      </p:sp>
    </p:spTree>
    <p:extLst>
      <p:ext uri="{BB962C8B-B14F-4D97-AF65-F5344CB8AC3E}">
        <p14:creationId xmlns:p14="http://schemas.microsoft.com/office/powerpoint/2010/main" val="99062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CE17A7-BAC8-4D8C-85E2-137F3EE46833}" type="slidenum">
              <a:rPr lang="en-US" smtClean="0"/>
              <a:t>2</a:t>
            </a:fld>
            <a:endParaRPr lang="en-US"/>
          </a:p>
        </p:txBody>
      </p:sp>
    </p:spTree>
    <p:extLst>
      <p:ext uri="{BB962C8B-B14F-4D97-AF65-F5344CB8AC3E}">
        <p14:creationId xmlns:p14="http://schemas.microsoft.com/office/powerpoint/2010/main" val="4098195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44444"/>
                </a:solidFill>
                <a:latin typeface="Roboto-Regular"/>
              </a:rPr>
              <a:t>Erica “Go” Green is the newest Council-appointed Commissioner on the CCCR.</a:t>
            </a:r>
          </a:p>
          <a:p>
            <a:endParaRPr lang="en-US" dirty="0">
              <a:solidFill>
                <a:srgbClr val="444444"/>
              </a:solidFill>
              <a:latin typeface="Roboto-Regular"/>
            </a:endParaRPr>
          </a:p>
          <a:p>
            <a:r>
              <a:rPr lang="en-US" dirty="0">
                <a:solidFill>
                  <a:srgbClr val="444444"/>
                </a:solidFill>
                <a:latin typeface="Roboto-Regular"/>
              </a:rPr>
              <a:t>Two CCCR vacancies: </a:t>
            </a:r>
          </a:p>
          <a:p>
            <a:r>
              <a:rPr lang="en-US" dirty="0">
                <a:solidFill>
                  <a:srgbClr val="444444"/>
                </a:solidFill>
                <a:latin typeface="Roboto-Regular"/>
              </a:rPr>
              <a:t>-Emergency Preparedness and Public Health</a:t>
            </a:r>
          </a:p>
          <a:p>
            <a:r>
              <a:rPr lang="en-US" dirty="0">
                <a:solidFill>
                  <a:srgbClr val="444444"/>
                </a:solidFill>
                <a:latin typeface="Roboto-Regular"/>
              </a:rPr>
              <a:t>-Seeking candidates who live in the District, preferably with deep local roots. </a:t>
            </a:r>
          </a:p>
          <a:p>
            <a:r>
              <a:rPr lang="en-US" dirty="0">
                <a:solidFill>
                  <a:srgbClr val="444444"/>
                </a:solidFill>
                <a:latin typeface="Roboto-Regular"/>
              </a:rPr>
              <a:t>-Send candidate recommendations to Uwe and Connor.</a:t>
            </a:r>
          </a:p>
          <a:p>
            <a:endParaRPr lang="en-US" dirty="0">
              <a:solidFill>
                <a:srgbClr val="444444"/>
              </a:solidFill>
              <a:latin typeface="Roboto-Regular"/>
            </a:endParaRPr>
          </a:p>
          <a:p>
            <a:r>
              <a:rPr lang="en-US" dirty="0">
                <a:solidFill>
                  <a:srgbClr val="444444"/>
                </a:solidFill>
                <a:latin typeface="Roboto-Regular"/>
              </a:rPr>
              <a:t>CCCR member pictures and bios have been updated: https://climatecommission.dc.gov/page/members-staff</a:t>
            </a:r>
          </a:p>
          <a:p>
            <a:r>
              <a:rPr lang="en-US" dirty="0">
                <a:solidFill>
                  <a:srgbClr val="444444"/>
                </a:solidFill>
                <a:latin typeface="Roboto-Regular"/>
              </a:rPr>
              <a:t>Send any additional revisions to Connor.</a:t>
            </a:r>
          </a:p>
        </p:txBody>
      </p:sp>
      <p:sp>
        <p:nvSpPr>
          <p:cNvPr id="4" name="Slide Number Placeholder 3"/>
          <p:cNvSpPr>
            <a:spLocks noGrp="1"/>
          </p:cNvSpPr>
          <p:nvPr>
            <p:ph type="sldNum" sz="quarter" idx="5"/>
          </p:nvPr>
        </p:nvSpPr>
        <p:spPr/>
        <p:txBody>
          <a:bodyPr/>
          <a:lstStyle/>
          <a:p>
            <a:fld id="{50CE17A7-BAC8-4D8C-85E2-137F3EE46833}" type="slidenum">
              <a:rPr lang="en-US" smtClean="0"/>
              <a:t>3</a:t>
            </a:fld>
            <a:endParaRPr lang="en-US"/>
          </a:p>
        </p:txBody>
      </p:sp>
    </p:spTree>
    <p:extLst>
      <p:ext uri="{BB962C8B-B14F-4D97-AF65-F5344CB8AC3E}">
        <p14:creationId xmlns:p14="http://schemas.microsoft.com/office/powerpoint/2010/main" val="124536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Agency Leadership Changes</a:t>
            </a:r>
          </a:p>
          <a:p>
            <a:pPr algn="l"/>
            <a:r>
              <a:rPr lang="en-US" sz="1200" b="0" dirty="0"/>
              <a:t>DC Council </a:t>
            </a:r>
            <a:r>
              <a:rPr lang="en-US" b="0" i="0" dirty="0">
                <a:solidFill>
                  <a:srgbClr val="000000"/>
                </a:solidFill>
                <a:effectLst/>
                <a:latin typeface="Open Sans" panose="020B0606030504020204" pitchFamily="34" charset="0"/>
              </a:rPr>
              <a:t>Committee on Transportation &amp; the Environment will hold a public confirmation hearing for DOEE Acting Director Richard Jackson on Thursday, September 21 at 1 pm.</a:t>
            </a:r>
          </a:p>
          <a:p>
            <a:pPr algn="l"/>
            <a:r>
              <a:rPr lang="en-US" b="0" i="0" dirty="0">
                <a:solidFill>
                  <a:srgbClr val="000000"/>
                </a:solidFill>
                <a:effectLst/>
                <a:latin typeface="Open Sans" panose="020B0606030504020204" pitchFamily="34" charset="0"/>
              </a:rPr>
              <a:t>Additionally, the confirmation hearing for DOB Acting Director Brian Hanlon is scheduled for October 18.</a:t>
            </a:r>
          </a:p>
          <a:p>
            <a:pPr algn="l"/>
            <a:r>
              <a:rPr lang="en-US" b="0" i="0" dirty="0">
                <a:solidFill>
                  <a:srgbClr val="000000"/>
                </a:solidFill>
                <a:effectLst/>
                <a:latin typeface="Open Sans" panose="020B0606030504020204" pitchFamily="34" charset="0"/>
              </a:rPr>
              <a:t>DDOT Director Everett Lott will leave his post at DDOT later this month.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algn="l" fontAlgn="base"/>
            <a:r>
              <a:rPr lang="en-US" b="1" i="0" dirty="0">
                <a:solidFill>
                  <a:srgbClr val="000000"/>
                </a:solidFill>
                <a:effectLst/>
                <a:latin typeface="Noto Sans" panose="020B0502040504020204" pitchFamily="34" charset="0"/>
              </a:rPr>
              <a:t>Federal funding in the District</a:t>
            </a:r>
          </a:p>
          <a:p>
            <a:pPr algn="l" fontAlgn="base"/>
            <a:r>
              <a:rPr lang="en-US" b="0" i="0" dirty="0">
                <a:solidFill>
                  <a:srgbClr val="000000"/>
                </a:solidFill>
                <a:effectLst/>
                <a:latin typeface="Noto Sans" panose="020B0502040504020204" pitchFamily="34" charset="0"/>
              </a:rPr>
              <a:t>DOEE has published a webpage showing recent and upcoming awards of federal funds flowing into the District. </a:t>
            </a:r>
          </a:p>
          <a:p>
            <a:pPr algn="l" fontAlgn="base"/>
            <a:r>
              <a:rPr lang="en-US" dirty="0"/>
              <a:t>DOEE has also submitted a letter of intent to apply for the National Oceanic and Atmospheric Administration’s </a:t>
            </a:r>
            <a:r>
              <a:rPr lang="en-US" dirty="0">
                <a:effectLst/>
                <a:hlinkClick r:id="rId3" tooltip="https://coast.noaa.gov/funding/ira/resilience-challenge/"/>
              </a:rPr>
              <a:t>Climate Resilience Regional Challenge</a:t>
            </a:r>
            <a:r>
              <a:rPr lang="en-US" dirty="0">
                <a:effectLst/>
              </a:rPr>
              <a:t> (https://coast.noaa.gov/funding/ira/resilience-challenge/)</a:t>
            </a:r>
            <a:r>
              <a:rPr lang="en-US" dirty="0"/>
              <a:t>, a funding opportunity made possible by the Inflation Reduction Act. If awarded, this would support a suite of resilience activities including an expansion of the District’s network of community-led resilience hubs in climate-vulnerable neighborhoods. DOEE would issue competitive grants to three pre-existing community facilities to implement resilient design features and power systems and to create and adopt a resilience hub operation plan. </a:t>
            </a:r>
            <a:endParaRPr lang="en-US" b="0" i="0" dirty="0">
              <a:solidFill>
                <a:srgbClr val="000000"/>
              </a:solidFill>
              <a:effectLst/>
              <a:latin typeface="Noto Sans" panose="020B050204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Climate Ready DC – Climate Projections Update</a:t>
            </a:r>
            <a:endParaRPr lang="en-US" b="1" dirty="0">
              <a:solidFill>
                <a:srgbClr val="444444"/>
              </a:solidFill>
              <a:latin typeface="Roboto-Regular"/>
            </a:endParaRPr>
          </a:p>
          <a:p>
            <a:pPr marL="0" marR="0" algn="l">
              <a:spcBef>
                <a:spcPts val="0"/>
              </a:spcBef>
              <a:spcAft>
                <a:spcPts val="0"/>
              </a:spcAft>
            </a:pPr>
            <a:r>
              <a:rPr lang="en-US" sz="1800" b="0" i="0" dirty="0">
                <a:solidFill>
                  <a:srgbClr val="000000"/>
                </a:solidFill>
                <a:effectLst/>
                <a:latin typeface="Calibri" panose="020F0502020204030204" pitchFamily="34" charset="0"/>
              </a:rPr>
              <a:t>DOEE is collaborating with HSEMA to update the District of Columbia’s official climate change projections. Based on the best available science and tools, the resulting report will provide a forecast of the impacts of climate change that are likely to occur in the District, including increased frequency and duration of extreme heat and flooding events.</a:t>
            </a:r>
            <a:endParaRPr lang="en-US" b="1" dirty="0">
              <a:solidFill>
                <a:srgbClr val="444444"/>
              </a:solidFill>
              <a:latin typeface="Roboto-Regular"/>
            </a:endParaRPr>
          </a:p>
          <a:p>
            <a:endParaRPr lang="en-US" b="1" dirty="0">
              <a:solidFill>
                <a:srgbClr val="444444"/>
              </a:solidFill>
              <a:latin typeface="Roboto-Regular"/>
            </a:endParaRPr>
          </a:p>
          <a:p>
            <a:pPr algn="l" fontAlgn="base"/>
            <a:r>
              <a:rPr lang="en-US" b="1" i="0" dirty="0">
                <a:solidFill>
                  <a:srgbClr val="000000"/>
                </a:solidFill>
                <a:effectLst/>
                <a:latin typeface="Noto Sans" panose="020B0502040504020204" pitchFamily="34" charset="0"/>
              </a:rPr>
              <a:t>Eyes &amp; Ears on the Environment</a:t>
            </a:r>
          </a:p>
          <a:p>
            <a:pPr algn="l" fontAlgn="base"/>
            <a:r>
              <a:rPr lang="en-US" b="0" i="0" dirty="0">
                <a:solidFill>
                  <a:srgbClr val="000000"/>
                </a:solidFill>
                <a:effectLst/>
                <a:latin typeface="Noto Sans" panose="020B0502040504020204" pitchFamily="34" charset="0"/>
              </a:rPr>
              <a:t>Welcome to DOEE's official podcast, Ears &amp; Eyes on the Environment. This channel focuses on DOEE's purpose and provides insights on the agency's values and mission. Topics include energy and environment related issues and their effects on residents and businesses of the District. Most recent episodes discuss flooding and air quality.</a:t>
            </a:r>
            <a:endParaRPr lang="en-US" b="0" i="0" dirty="0">
              <a:solidFill>
                <a:srgbClr val="6F7287"/>
              </a:solidFill>
              <a:effectLst/>
              <a:latin typeface="Neue Plak"/>
            </a:endParaRPr>
          </a:p>
          <a:p>
            <a:endParaRPr lang="en-US" b="1" dirty="0">
              <a:solidFill>
                <a:srgbClr val="444444"/>
              </a:solidFill>
              <a:latin typeface="Roboto-Regular"/>
            </a:endParaRPr>
          </a:p>
          <a:p>
            <a:pPr algn="l" fontAlgn="base"/>
            <a:r>
              <a:rPr lang="en-US" b="1" i="0" dirty="0">
                <a:solidFill>
                  <a:srgbClr val="6F7287"/>
                </a:solidFill>
                <a:effectLst/>
                <a:latin typeface="Neue Plak"/>
              </a:rPr>
              <a:t>Sustainable Business Registry</a:t>
            </a:r>
          </a:p>
          <a:p>
            <a:pPr algn="l" fontAlgn="base"/>
            <a:r>
              <a:rPr lang="en-US" b="0" i="0" dirty="0">
                <a:solidFill>
                  <a:srgbClr val="000000"/>
                </a:solidFill>
                <a:effectLst/>
                <a:latin typeface="Noto Sans" panose="020B0502040504020204" pitchFamily="34" charset="0"/>
              </a:rPr>
              <a:t>DOEE is launching a new service to assist businesses interested in improving their sustainability and environmental footprint. It’s free to join by completing a questionnaire on DOEE’s website.</a:t>
            </a:r>
          </a:p>
          <a:p>
            <a:endParaRPr lang="en-US" b="1" dirty="0">
              <a:solidFill>
                <a:srgbClr val="444444"/>
              </a:solidFill>
              <a:latin typeface="Roboto-Regular"/>
            </a:endParaRPr>
          </a:p>
          <a:p>
            <a:r>
              <a:rPr lang="en-US" b="1" dirty="0">
                <a:solidFill>
                  <a:srgbClr val="444444"/>
                </a:solidFill>
                <a:latin typeface="Roboto-Regular"/>
              </a:rPr>
              <a:t>Kingman Island Friends &amp; Family Day</a:t>
            </a:r>
          </a:p>
          <a:p>
            <a:pPr algn="l"/>
            <a:r>
              <a:rPr lang="en-US" b="0" i="0" dirty="0">
                <a:solidFill>
                  <a:srgbClr val="6F7287"/>
                </a:solidFill>
                <a:effectLst/>
                <a:latin typeface="Neue Plak"/>
              </a:rPr>
              <a:t>Explore Kingman + Heritage Islands on Saturday, October 14, 2023, from 10:00am – 2:00pm, with your family and friends! Experience all the amazing activities the islands offer including paddling, nature walks, fishing, scavenger hunts, and so much more!</a:t>
            </a:r>
          </a:p>
          <a:p>
            <a:pPr algn="l" fontAlgn="base"/>
            <a:endParaRPr lang="en-US" b="0" i="0" dirty="0">
              <a:solidFill>
                <a:srgbClr val="000000"/>
              </a:solidFill>
              <a:effectLst/>
              <a:latin typeface="Noto Sans" panose="020B0502040504020204" pitchFamily="34" charset="0"/>
            </a:endParaRPr>
          </a:p>
          <a:p>
            <a:pPr algn="l"/>
            <a:r>
              <a:rPr lang="en-US" b="1" i="0" dirty="0">
                <a:solidFill>
                  <a:srgbClr val="6F7287"/>
                </a:solidFill>
                <a:effectLst/>
                <a:latin typeface="Neue Plak"/>
              </a:rPr>
              <a:t>Fix-It DC</a:t>
            </a:r>
          </a:p>
          <a:p>
            <a:pPr algn="l" fontAlgn="base"/>
            <a:r>
              <a:rPr lang="en-US" b="0" i="0" dirty="0">
                <a:solidFill>
                  <a:srgbClr val="000000"/>
                </a:solidFill>
                <a:effectLst/>
                <a:latin typeface="Noto Sans" panose="020B0502040504020204" pitchFamily="34" charset="0"/>
              </a:rPr>
              <a:t>Fix-It DC hosts community repair events dedicated to changing the “throw-it-away” mentality. Visitors bring their broken items to the Fix-It DC Event where volunteer Fix-It coaches provide guidance in troubleshooting how to repair each item.</a:t>
            </a:r>
            <a:endParaRPr lang="en-US" b="0" i="0" dirty="0">
              <a:solidFill>
                <a:srgbClr val="6F7287"/>
              </a:solidFill>
              <a:effectLst/>
              <a:latin typeface="Neue Plak"/>
            </a:endParaRPr>
          </a:p>
          <a:p>
            <a:pPr algn="l" fontAlgn="base"/>
            <a:r>
              <a:rPr lang="en-US" b="0" i="0" dirty="0">
                <a:solidFill>
                  <a:srgbClr val="6F7287"/>
                </a:solidFill>
                <a:effectLst/>
                <a:latin typeface="Neue Plak"/>
              </a:rPr>
              <a:t>The next event is scheduled for Wednesday, September 20, 5:30-7:30 pm at </a:t>
            </a:r>
            <a:r>
              <a:rPr lang="en-US" b="0" i="0" dirty="0">
                <a:solidFill>
                  <a:srgbClr val="000000"/>
                </a:solidFill>
                <a:effectLst/>
                <a:latin typeface="Noto Sans" panose="020B0502040504020204" pitchFamily="34" charset="0"/>
              </a:rPr>
              <a:t>Martin Luther King Jr. Memorial Library (901 G St NW).</a:t>
            </a:r>
          </a:p>
        </p:txBody>
      </p:sp>
      <p:sp>
        <p:nvSpPr>
          <p:cNvPr id="4" name="Slide Number Placeholder 3"/>
          <p:cNvSpPr>
            <a:spLocks noGrp="1"/>
          </p:cNvSpPr>
          <p:nvPr>
            <p:ph type="sldNum" sz="quarter" idx="5"/>
          </p:nvPr>
        </p:nvSpPr>
        <p:spPr/>
        <p:txBody>
          <a:bodyPr/>
          <a:lstStyle/>
          <a:p>
            <a:fld id="{50CE17A7-BAC8-4D8C-85E2-137F3EE46833}" type="slidenum">
              <a:rPr lang="en-US" smtClean="0"/>
              <a:t>4</a:t>
            </a:fld>
            <a:endParaRPr lang="en-US"/>
          </a:p>
        </p:txBody>
      </p:sp>
    </p:spTree>
    <p:extLst>
      <p:ext uri="{BB962C8B-B14F-4D97-AF65-F5344CB8AC3E}">
        <p14:creationId xmlns:p14="http://schemas.microsoft.com/office/powerpoint/2010/main" val="871724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spcBef>
                <a:spcPts val="1200"/>
              </a:spcBef>
            </a:pPr>
            <a:r>
              <a:rPr lang="en-US" b="1" i="0" dirty="0">
                <a:solidFill>
                  <a:srgbClr val="000000"/>
                </a:solidFill>
                <a:effectLst/>
                <a:latin typeface="Montserrat" panose="00000500000000000000" pitchFamily="2" charset="0"/>
              </a:rPr>
              <a:t>Curbside Compost Pilot Program</a:t>
            </a:r>
          </a:p>
          <a:p>
            <a:pPr algn="l" fontAlgn="base">
              <a:spcBef>
                <a:spcPts val="1200"/>
              </a:spcBef>
            </a:pPr>
            <a:r>
              <a:rPr lang="en-US" b="0" i="0" dirty="0">
                <a:solidFill>
                  <a:srgbClr val="000000"/>
                </a:solidFill>
                <a:effectLst/>
                <a:latin typeface="Montserrat" panose="00000500000000000000" pitchFamily="2" charset="0"/>
              </a:rPr>
              <a:t>The Department of Public Works' Office of Waste Diversion has launched the Curbside Composting Pilot Program, which will provide curbside food waste collection from single-family households in the District of Columbia. Pilot will run for one year. The program is not accepting new applicants at this time.</a:t>
            </a:r>
          </a:p>
          <a:p>
            <a:pPr algn="l" fontAlgn="base">
              <a:spcBef>
                <a:spcPts val="1200"/>
              </a:spcBef>
            </a:pPr>
            <a:endParaRPr lang="en-US" b="0" i="0" dirty="0">
              <a:solidFill>
                <a:srgbClr val="6F7287"/>
              </a:solidFill>
              <a:effectLst/>
              <a:latin typeface="Neue Plak"/>
            </a:endParaRPr>
          </a:p>
          <a:p>
            <a:pPr algn="l"/>
            <a:r>
              <a:rPr lang="en-US" b="1" i="0" dirty="0">
                <a:solidFill>
                  <a:srgbClr val="000000"/>
                </a:solidFill>
                <a:effectLst/>
                <a:latin typeface="Montserrat" panose="00000500000000000000" pitchFamily="2" charset="0"/>
              </a:rPr>
              <a:t>Community Forklift Deconstruction Services</a:t>
            </a:r>
          </a:p>
          <a:p>
            <a:pPr algn="l"/>
            <a:r>
              <a:rPr lang="en-US" b="0" i="0" dirty="0">
                <a:solidFill>
                  <a:srgbClr val="000000"/>
                </a:solidFill>
                <a:effectLst/>
                <a:latin typeface="Segoe UI" panose="020B0502040204020203" pitchFamily="34" charset="0"/>
              </a:rPr>
              <a:t>DOEE awarded an innovation grant to Community Forklift (a local non-profit) to provide free deconstruction services to District residents and businesses. Deconstruction is like construction in reverse. It involves the careful dismantling of a building so that materials can be salvaged for reuse rather than dumped in a landfill. Community Forklift provides many of the salvaged materials to low-income residents and community partners through their </a:t>
            </a:r>
            <a:r>
              <a:rPr lang="en-US" b="0" i="0" dirty="0">
                <a:solidFill>
                  <a:srgbClr val="000000"/>
                </a:solidFill>
                <a:effectLst/>
                <a:latin typeface="Segoe UI" panose="020B0502040204020203" pitchFamily="34" charset="0"/>
                <a:hlinkClick r:id="rId3" tooltip="https://www.communityforklift.org/programs/help/"/>
              </a:rPr>
              <a:t>Home Essentials Program</a:t>
            </a:r>
            <a:r>
              <a:rPr lang="en-US" b="0" i="0" dirty="0">
                <a:solidFill>
                  <a:srgbClr val="000000"/>
                </a:solidFill>
                <a:effectLst/>
                <a:latin typeface="Segoe UI" panose="020B0502040204020203" pitchFamily="34" charset="0"/>
              </a:rPr>
              <a:t> and their </a:t>
            </a:r>
            <a:r>
              <a:rPr lang="en-US" b="0" i="0" dirty="0">
                <a:solidFill>
                  <a:srgbClr val="000000"/>
                </a:solidFill>
                <a:effectLst/>
                <a:latin typeface="Segoe UI" panose="020B0502040204020203" pitchFamily="34" charset="0"/>
                <a:hlinkClick r:id="rId4" tooltip="https://www.communityforklift.org/programs/cbb/"/>
              </a:rPr>
              <a:t>Community Building Blocks</a:t>
            </a:r>
            <a:r>
              <a:rPr lang="en-US" b="0" i="0" dirty="0">
                <a:solidFill>
                  <a:srgbClr val="000000"/>
                </a:solidFill>
                <a:effectLst/>
                <a:latin typeface="Segoe UI" panose="020B0502040204020203" pitchFamily="34" charset="0"/>
              </a:rPr>
              <a:t> program. Other materials are sold at discounted prices at their Reuse Center in Prince George's County.</a:t>
            </a:r>
          </a:p>
          <a:p>
            <a:pPr algn="l"/>
            <a:endParaRPr lang="en-US" b="0" i="0" dirty="0">
              <a:solidFill>
                <a:srgbClr val="000000"/>
              </a:solidFill>
              <a:effectLst/>
              <a:latin typeface="Segoe UI" panose="020B0502040204020203" pitchFamily="34" charset="0"/>
            </a:endParaRPr>
          </a:p>
          <a:p>
            <a:pPr algn="l" fontAlgn="base">
              <a:spcBef>
                <a:spcPts val="1200"/>
              </a:spcBef>
            </a:pPr>
            <a:r>
              <a:rPr lang="en-US" b="1" i="0" dirty="0">
                <a:solidFill>
                  <a:srgbClr val="000000"/>
                </a:solidFill>
                <a:effectLst/>
                <a:latin typeface="Montserrat" panose="00000500000000000000" pitchFamily="2" charset="0"/>
              </a:rPr>
              <a:t>Climate Change and our Urban Forest</a:t>
            </a:r>
          </a:p>
          <a:p>
            <a:pPr algn="l"/>
            <a:r>
              <a:rPr lang="en-US" b="0" i="0" dirty="0">
                <a:solidFill>
                  <a:srgbClr val="4C4C4C"/>
                </a:solidFill>
                <a:effectLst/>
                <a:latin typeface="Avenir"/>
              </a:rPr>
              <a:t>Here in the District, we are relying on our urban forest to help us adapt to future climates that are projected to bring extreme heat, higher average temperatures, and changes in precipitation. But the trees themselves are vulnerable to those same changes. As stewards of the urban forest, the Urban Forestry Division has been working to better understand what is at risk, who is at risk, and how to adjust our management practices to maintain an urban forest that is healthy, safe, and growing, even within a changing climate.</a:t>
            </a:r>
            <a:br>
              <a:rPr lang="en-US" b="0" i="0" dirty="0">
                <a:solidFill>
                  <a:srgbClr val="4C4C4C"/>
                </a:solidFill>
                <a:effectLst/>
                <a:latin typeface="Avenir"/>
              </a:rPr>
            </a:br>
            <a:endParaRPr lang="en-US" b="0" i="0" dirty="0">
              <a:solidFill>
                <a:srgbClr val="000000"/>
              </a:solidFill>
              <a:effectLst/>
              <a:latin typeface="Segoe UI" panose="020B0502040204020203" pitchFamily="34" charset="0"/>
            </a:endParaRPr>
          </a:p>
          <a:p>
            <a:r>
              <a:rPr lang="en-US" b="1" i="0" dirty="0">
                <a:solidFill>
                  <a:srgbClr val="4C4C4C"/>
                </a:solidFill>
                <a:effectLst/>
                <a:latin typeface="Avenir"/>
              </a:rPr>
              <a:t>All Hands on Deck Climate Action &amp; Disaster Preparedness Community Engagement Fair</a:t>
            </a:r>
          </a:p>
          <a:p>
            <a:r>
              <a:rPr lang="en-US" b="0" i="0" dirty="0">
                <a:solidFill>
                  <a:srgbClr val="4C4C4C"/>
                </a:solidFill>
                <a:effectLst/>
                <a:latin typeface="Avenir"/>
              </a:rPr>
              <a:t>This event will be held on Saturday, September 23, 9am-1pm, at the SW Farmers Market (4</a:t>
            </a:r>
            <a:r>
              <a:rPr lang="en-US" b="0" i="0" baseline="30000" dirty="0">
                <a:solidFill>
                  <a:srgbClr val="4C4C4C"/>
                </a:solidFill>
                <a:effectLst/>
                <a:latin typeface="Avenir"/>
              </a:rPr>
              <a:t>th</a:t>
            </a:r>
            <a:r>
              <a:rPr lang="en-US" b="0" i="0" dirty="0">
                <a:solidFill>
                  <a:srgbClr val="4C4C4C"/>
                </a:solidFill>
                <a:effectLst/>
                <a:latin typeface="Avenir"/>
              </a:rPr>
              <a:t> and M Streets SW). The event will include presentations, workshops, and 30+ exhibitors.</a:t>
            </a:r>
          </a:p>
          <a:p>
            <a:endParaRPr lang="en-US" b="1" i="0" dirty="0">
              <a:solidFill>
                <a:srgbClr val="4C4C4C"/>
              </a:solidFill>
              <a:effectLst/>
              <a:latin typeface="Avenir"/>
            </a:endParaRPr>
          </a:p>
          <a:p>
            <a:r>
              <a:rPr lang="en-US" b="1" i="0" dirty="0">
                <a:solidFill>
                  <a:srgbClr val="4C4C4C"/>
                </a:solidFill>
                <a:effectLst/>
                <a:latin typeface="Avenir"/>
              </a:rPr>
              <a:t>Women in Climate Action Mural</a:t>
            </a:r>
          </a:p>
          <a:p>
            <a:pPr algn="l"/>
            <a:r>
              <a:rPr lang="en-US" b="0" i="0" dirty="0">
                <a:solidFill>
                  <a:srgbClr val="6F7287"/>
                </a:solidFill>
                <a:effectLst/>
                <a:latin typeface="Neue Plak"/>
              </a:rPr>
              <a:t>The German Embassy Washington and Street Art for Mankind (SAM) are excited to celebrate the opening of a massive climate action mural by German artist </a:t>
            </a:r>
            <a:r>
              <a:rPr lang="en-US" b="0" i="0" u="none" strike="noStrike" dirty="0">
                <a:solidFill>
                  <a:srgbClr val="3659E3"/>
                </a:solidFill>
                <a:effectLst/>
                <a:latin typeface="Neue Plak"/>
                <a:hlinkClick r:id="rId5"/>
              </a:rPr>
              <a:t>Hera</a:t>
            </a:r>
            <a:r>
              <a:rPr lang="en-US" b="0" i="0" dirty="0">
                <a:solidFill>
                  <a:srgbClr val="6F7287"/>
                </a:solidFill>
                <a:effectLst/>
                <a:latin typeface="Neue Plak"/>
              </a:rPr>
              <a:t> in the Mount Vernon Triangle neighborhood of Washington, DC, to accelerate awareness of climate change and the essential role that women play in tackling the issue. Join us for an opening ceremony featuring remarks by top officials, uplifting music by award-winning singer/songwriter Emma G, and light refreshments courtesy of the German Embassy Washington.</a:t>
            </a:r>
          </a:p>
          <a:p>
            <a:pPr algn="l"/>
            <a:r>
              <a:rPr lang="en-US" b="0" i="0" dirty="0">
                <a:solidFill>
                  <a:srgbClr val="6F7287"/>
                </a:solidFill>
                <a:effectLst/>
                <a:latin typeface="Neue Plak"/>
              </a:rPr>
              <a:t>Mount Vernon Triangle Community Improvement District extended an invitation to an opening celebration on September 15 at 5 pm.</a:t>
            </a:r>
          </a:p>
          <a:p>
            <a:pPr algn="l"/>
            <a:endParaRPr lang="en-US" b="0" i="0" dirty="0">
              <a:solidFill>
                <a:srgbClr val="6F7287"/>
              </a:solidFill>
              <a:effectLst/>
              <a:latin typeface="Neue Plak"/>
            </a:endParaRPr>
          </a:p>
          <a:p>
            <a:pPr algn="l"/>
            <a:endParaRPr lang="en-US" b="0" i="0" dirty="0">
              <a:solidFill>
                <a:srgbClr val="000000"/>
              </a:solidFill>
              <a:effectLst/>
              <a:latin typeface="Montserrat" panose="00000500000000000000" pitchFamily="2" charset="0"/>
            </a:endParaRPr>
          </a:p>
        </p:txBody>
      </p:sp>
      <p:sp>
        <p:nvSpPr>
          <p:cNvPr id="4" name="Slide Number Placeholder 3"/>
          <p:cNvSpPr>
            <a:spLocks noGrp="1"/>
          </p:cNvSpPr>
          <p:nvPr>
            <p:ph type="sldNum" sz="quarter" idx="5"/>
          </p:nvPr>
        </p:nvSpPr>
        <p:spPr/>
        <p:txBody>
          <a:bodyPr/>
          <a:lstStyle/>
          <a:p>
            <a:fld id="{50CE17A7-BAC8-4D8C-85E2-137F3EE46833}" type="slidenum">
              <a:rPr lang="en-US" smtClean="0"/>
              <a:t>5</a:t>
            </a:fld>
            <a:endParaRPr lang="en-US"/>
          </a:p>
        </p:txBody>
      </p:sp>
    </p:spTree>
    <p:extLst>
      <p:ext uri="{BB962C8B-B14F-4D97-AF65-F5344CB8AC3E}">
        <p14:creationId xmlns:p14="http://schemas.microsoft.com/office/powerpoint/2010/main" val="2780974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E17A7-BAC8-4D8C-85E2-137F3EE46833}" type="slidenum">
              <a:rPr lang="en-US" smtClean="0"/>
              <a:t>6</a:t>
            </a:fld>
            <a:endParaRPr lang="en-US"/>
          </a:p>
        </p:txBody>
      </p:sp>
    </p:spTree>
    <p:extLst>
      <p:ext uri="{BB962C8B-B14F-4D97-AF65-F5344CB8AC3E}">
        <p14:creationId xmlns:p14="http://schemas.microsoft.com/office/powerpoint/2010/main" val="965421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1DB7F21-24A0-F665-096C-9C1F6B6F577F}"/>
              </a:ext>
            </a:extLst>
          </p:cNvPr>
          <p:cNvPicPr>
            <a:picLocks noChangeAspect="1"/>
          </p:cNvPicPr>
          <p:nvPr userDrawn="1"/>
        </p:nvPicPr>
        <p:blipFill>
          <a:blip r:embed="rId2"/>
          <a:stretch>
            <a:fillRect/>
          </a:stretch>
        </p:blipFill>
        <p:spPr>
          <a:xfrm>
            <a:off x="5547739" y="2275024"/>
            <a:ext cx="6494288" cy="4281865"/>
          </a:xfrm>
          <a:prstGeom prst="rect">
            <a:avLst/>
          </a:prstGeom>
        </p:spPr>
      </p:pic>
      <p:sp>
        <p:nvSpPr>
          <p:cNvPr id="2" name="Title 1">
            <a:extLst>
              <a:ext uri="{FF2B5EF4-FFF2-40B4-BE49-F238E27FC236}">
                <a16:creationId xmlns:a16="http://schemas.microsoft.com/office/drawing/2014/main" id="{08BC0638-ADB1-1589-4F63-522ABD4BE69E}"/>
              </a:ext>
            </a:extLst>
          </p:cNvPr>
          <p:cNvSpPr>
            <a:spLocks noGrp="1"/>
          </p:cNvSpPr>
          <p:nvPr>
            <p:ph type="ctrTitle"/>
          </p:nvPr>
        </p:nvSpPr>
        <p:spPr>
          <a:xfrm>
            <a:off x="756355" y="706438"/>
            <a:ext cx="10873669" cy="1568586"/>
          </a:xfrm>
          <a:noFill/>
        </p:spPr>
        <p:txBody>
          <a:bodyPr lIns="91440" tIns="91440" rIns="91440" bIns="91440" anchor="b">
            <a:normAutofit/>
          </a:bodyPr>
          <a:lstStyle>
            <a:lvl1pPr algn="l">
              <a:defRPr sz="4000" b="1">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88418C1B-8967-1BD3-A0F1-0A7ACF8AD9AC}"/>
              </a:ext>
            </a:extLst>
          </p:cNvPr>
          <p:cNvSpPr>
            <a:spLocks noGrp="1"/>
          </p:cNvSpPr>
          <p:nvPr>
            <p:ph type="subTitle" idx="1"/>
          </p:nvPr>
        </p:nvSpPr>
        <p:spPr>
          <a:xfrm>
            <a:off x="756356" y="2468393"/>
            <a:ext cx="5204572" cy="1655762"/>
          </a:xfrm>
        </p:spPr>
        <p:txBody>
          <a:bodyPr/>
          <a:lstStyle>
            <a:lvl1pPr marL="0" indent="0" algn="l">
              <a:buNone/>
              <a:defRPr sz="2400" b="0" i="1">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7E5FC58-9CF5-1C03-0C97-9A4939B04AC5}"/>
              </a:ext>
            </a:extLst>
          </p:cNvPr>
          <p:cNvSpPr>
            <a:spLocks noGrp="1"/>
          </p:cNvSpPr>
          <p:nvPr>
            <p:ph type="dt" sz="half" idx="10"/>
          </p:nvPr>
        </p:nvSpPr>
        <p:spPr>
          <a:xfrm>
            <a:off x="756356" y="4317524"/>
            <a:ext cx="2743200" cy="365125"/>
          </a:xfrm>
          <a:prstGeom prst="rect">
            <a:avLst/>
          </a:prstGeom>
        </p:spPr>
        <p:txBody>
          <a:bodyPr/>
          <a:lstStyle>
            <a:lvl1pPr>
              <a:defRPr b="0" i="0">
                <a:solidFill>
                  <a:schemeClr val="bg1">
                    <a:lumMod val="50000"/>
                  </a:schemeClr>
                </a:solidFill>
              </a:defRPr>
            </a:lvl1pPr>
          </a:lstStyle>
          <a:p>
            <a:fld id="{9216B883-31CB-4415-8F78-CCD18A27A5E4}" type="datetimeFigureOut">
              <a:rPr lang="en-US" smtClean="0"/>
              <a:pPr/>
              <a:t>9/25/2023</a:t>
            </a:fld>
            <a:endParaRPr lang="en-US" dirty="0"/>
          </a:p>
        </p:txBody>
      </p:sp>
      <p:sp>
        <p:nvSpPr>
          <p:cNvPr id="6" name="Slide Number Placeholder 5">
            <a:extLst>
              <a:ext uri="{FF2B5EF4-FFF2-40B4-BE49-F238E27FC236}">
                <a16:creationId xmlns:a16="http://schemas.microsoft.com/office/drawing/2014/main" id="{DE3E3CD0-5D67-67F1-A03A-3B18C8B66A6F}"/>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143659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39E5D2-7B1F-FCB6-36CE-DE45FB0067B1}"/>
              </a:ext>
            </a:extLst>
          </p:cNvPr>
          <p:cNvSpPr>
            <a:spLocks noGrp="1"/>
          </p:cNvSpPr>
          <p:nvPr>
            <p:ph idx="1"/>
          </p:nvPr>
        </p:nvSpPr>
        <p:spPr>
          <a:xfrm>
            <a:off x="838200" y="1070803"/>
            <a:ext cx="10515600" cy="3783419"/>
          </a:xfrm>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CA918F6-7DCD-4C2F-272A-0B5840C55E37}"/>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4" name="Rectangle 3">
            <a:extLst>
              <a:ext uri="{FF2B5EF4-FFF2-40B4-BE49-F238E27FC236}">
                <a16:creationId xmlns:a16="http://schemas.microsoft.com/office/drawing/2014/main" id="{EA15401C-26D0-DF91-7EE0-C3D6A3CC8171}"/>
              </a:ext>
            </a:extLst>
          </p:cNvPr>
          <p:cNvSpPr/>
          <p:nvPr userDrawn="1"/>
        </p:nvSpPr>
        <p:spPr>
          <a:xfrm>
            <a:off x="2223911" y="6352156"/>
            <a:ext cx="9129889" cy="3651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a:extLst>
              <a:ext uri="{FF2B5EF4-FFF2-40B4-BE49-F238E27FC236}">
                <a16:creationId xmlns:a16="http://schemas.microsoft.com/office/drawing/2014/main" id="{AD968FE7-C957-B92A-398E-A999F447793F}"/>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Tree>
    <p:extLst>
      <p:ext uri="{BB962C8B-B14F-4D97-AF65-F5344CB8AC3E}">
        <p14:creationId xmlns:p14="http://schemas.microsoft.com/office/powerpoint/2010/main" val="423977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CA918F6-7DCD-4C2F-272A-0B5840C55E37}"/>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5" name="Title Placeholder 1">
            <a:extLst>
              <a:ext uri="{FF2B5EF4-FFF2-40B4-BE49-F238E27FC236}">
                <a16:creationId xmlns:a16="http://schemas.microsoft.com/office/drawing/2014/main" id="{EAF53D12-D819-15F9-D441-A7AD4194B390}"/>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
        <p:nvSpPr>
          <p:cNvPr id="8" name="Content Placeholder 2">
            <a:extLst>
              <a:ext uri="{FF2B5EF4-FFF2-40B4-BE49-F238E27FC236}">
                <a16:creationId xmlns:a16="http://schemas.microsoft.com/office/drawing/2014/main" id="{447F9348-19BF-047B-82CE-68E3154950A7}"/>
              </a:ext>
            </a:extLst>
          </p:cNvPr>
          <p:cNvSpPr>
            <a:spLocks noGrp="1"/>
          </p:cNvSpPr>
          <p:nvPr>
            <p:ph idx="1"/>
          </p:nvPr>
        </p:nvSpPr>
        <p:spPr>
          <a:xfrm>
            <a:off x="849490" y="1080557"/>
            <a:ext cx="10515600" cy="511175"/>
          </a:xfrm>
        </p:spPr>
        <p:txBody>
          <a:bodyPr/>
          <a:lstStyle>
            <a:lvl1pPr marL="0" indent="0">
              <a:buNone/>
              <a:defRPr b="1"/>
            </a:lvl1pPr>
            <a:lvl2pPr marL="457200" indent="0">
              <a:buNone/>
              <a:defRPr/>
            </a:lvl2pPr>
          </a:lstStyle>
          <a:p>
            <a:pPr lvl="0"/>
            <a:r>
              <a:rPr lang="en-US" dirty="0"/>
              <a:t>Click to edit Master text styles</a:t>
            </a:r>
          </a:p>
        </p:txBody>
      </p:sp>
      <p:sp>
        <p:nvSpPr>
          <p:cNvPr id="10" name="Content Placeholder 2">
            <a:extLst>
              <a:ext uri="{FF2B5EF4-FFF2-40B4-BE49-F238E27FC236}">
                <a16:creationId xmlns:a16="http://schemas.microsoft.com/office/drawing/2014/main" id="{6A8D0543-1BA0-AA26-45BB-A2E93E2A41B9}"/>
              </a:ext>
            </a:extLst>
          </p:cNvPr>
          <p:cNvSpPr>
            <a:spLocks noGrp="1"/>
          </p:cNvSpPr>
          <p:nvPr>
            <p:ph idx="13"/>
          </p:nvPr>
        </p:nvSpPr>
        <p:spPr>
          <a:xfrm>
            <a:off x="849490" y="1707091"/>
            <a:ext cx="10515600"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46730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B74C-E2C4-6476-2D6C-BE01B32E8106}"/>
              </a:ext>
            </a:extLst>
          </p:cNvPr>
          <p:cNvSpPr>
            <a:spLocks noGrp="1"/>
          </p:cNvSpPr>
          <p:nvPr>
            <p:ph type="title"/>
          </p:nvPr>
        </p:nvSpPr>
        <p:spPr/>
        <p:txBody>
          <a:bodyPr/>
          <a:lstStyle/>
          <a:p>
            <a:r>
              <a:rPr lang="en-US"/>
              <a:t>Click to edit Master title style</a:t>
            </a:r>
          </a:p>
        </p:txBody>
      </p:sp>
      <p:sp>
        <p:nvSpPr>
          <p:cNvPr id="7" name="Slide Number Placeholder 6">
            <a:extLst>
              <a:ext uri="{FF2B5EF4-FFF2-40B4-BE49-F238E27FC236}">
                <a16:creationId xmlns:a16="http://schemas.microsoft.com/office/drawing/2014/main" id="{3EB4BC60-9956-6909-6A15-CD001048DBCC}"/>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5" name="Content Placeholder 2">
            <a:extLst>
              <a:ext uri="{FF2B5EF4-FFF2-40B4-BE49-F238E27FC236}">
                <a16:creationId xmlns:a16="http://schemas.microsoft.com/office/drawing/2014/main" id="{CDF21EE2-9752-ABDF-2B58-ED0E7A1E6C0C}"/>
              </a:ext>
            </a:extLst>
          </p:cNvPr>
          <p:cNvSpPr>
            <a:spLocks noGrp="1"/>
          </p:cNvSpPr>
          <p:nvPr>
            <p:ph idx="1"/>
          </p:nvPr>
        </p:nvSpPr>
        <p:spPr>
          <a:xfrm>
            <a:off x="838200" y="1407936"/>
            <a:ext cx="5094112" cy="511175"/>
          </a:xfrm>
        </p:spPr>
        <p:txBody>
          <a:bodyPr anchor="b">
            <a:normAutofit/>
          </a:bodyPr>
          <a:lstStyle>
            <a:lvl1pPr marL="0" indent="0">
              <a:buNone/>
              <a:defRPr sz="2000" b="1"/>
            </a:lvl1pPr>
            <a:lvl2pPr marL="457200" indent="0">
              <a:buNone/>
              <a:defRPr/>
            </a:lvl2pPr>
          </a:lstStyle>
          <a:p>
            <a:pPr lvl="0"/>
            <a:r>
              <a:rPr lang="en-US" dirty="0"/>
              <a:t>Click to edit Master text styles</a:t>
            </a:r>
          </a:p>
        </p:txBody>
      </p:sp>
      <p:sp>
        <p:nvSpPr>
          <p:cNvPr id="6" name="Content Placeholder 2">
            <a:extLst>
              <a:ext uri="{FF2B5EF4-FFF2-40B4-BE49-F238E27FC236}">
                <a16:creationId xmlns:a16="http://schemas.microsoft.com/office/drawing/2014/main" id="{8FDB91F0-BED0-C624-51F4-802D33C08182}"/>
              </a:ext>
            </a:extLst>
          </p:cNvPr>
          <p:cNvSpPr>
            <a:spLocks noGrp="1"/>
          </p:cNvSpPr>
          <p:nvPr>
            <p:ph idx="13"/>
          </p:nvPr>
        </p:nvSpPr>
        <p:spPr>
          <a:xfrm>
            <a:off x="838200" y="2034470"/>
            <a:ext cx="5094112"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
        <p:nvSpPr>
          <p:cNvPr id="8" name="Content Placeholder 2">
            <a:extLst>
              <a:ext uri="{FF2B5EF4-FFF2-40B4-BE49-F238E27FC236}">
                <a16:creationId xmlns:a16="http://schemas.microsoft.com/office/drawing/2014/main" id="{86960C4C-E263-45AA-5895-0F26CBF220E4}"/>
              </a:ext>
            </a:extLst>
          </p:cNvPr>
          <p:cNvSpPr>
            <a:spLocks noGrp="1"/>
          </p:cNvSpPr>
          <p:nvPr>
            <p:ph idx="14"/>
          </p:nvPr>
        </p:nvSpPr>
        <p:spPr>
          <a:xfrm>
            <a:off x="6259688" y="1407936"/>
            <a:ext cx="5094112" cy="511175"/>
          </a:xfrm>
        </p:spPr>
        <p:txBody>
          <a:bodyPr anchor="b">
            <a:normAutofit/>
          </a:bodyPr>
          <a:lstStyle>
            <a:lvl1pPr marL="0" indent="0">
              <a:buNone/>
              <a:defRPr sz="2000" b="1"/>
            </a:lvl1pPr>
            <a:lvl2pPr marL="457200" indent="0">
              <a:buNone/>
              <a:defRPr/>
            </a:lvl2pPr>
          </a:lstStyle>
          <a:p>
            <a:pPr lvl="0"/>
            <a:r>
              <a:rPr lang="en-US" dirty="0"/>
              <a:t>Click to edit Master text styles</a:t>
            </a:r>
          </a:p>
        </p:txBody>
      </p:sp>
      <p:sp>
        <p:nvSpPr>
          <p:cNvPr id="9" name="Content Placeholder 2">
            <a:extLst>
              <a:ext uri="{FF2B5EF4-FFF2-40B4-BE49-F238E27FC236}">
                <a16:creationId xmlns:a16="http://schemas.microsoft.com/office/drawing/2014/main" id="{546200A5-42A5-B751-F26A-5153F4C56410}"/>
              </a:ext>
            </a:extLst>
          </p:cNvPr>
          <p:cNvSpPr>
            <a:spLocks noGrp="1"/>
          </p:cNvSpPr>
          <p:nvPr>
            <p:ph idx="15"/>
          </p:nvPr>
        </p:nvSpPr>
        <p:spPr>
          <a:xfrm>
            <a:off x="6259688" y="2034470"/>
            <a:ext cx="5094112"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155187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F6CF2-94C6-E2AF-4E11-3CF0E272B68A}"/>
              </a:ext>
            </a:extLst>
          </p:cNvPr>
          <p:cNvSpPr>
            <a:spLocks noGrp="1"/>
          </p:cNvSpPr>
          <p:nvPr>
            <p:ph type="title"/>
          </p:nvPr>
        </p:nvSpPr>
        <p:spPr/>
        <p:txBody>
          <a:bodyPr/>
          <a:lstStyle/>
          <a:p>
            <a:r>
              <a:rPr lang="en-US" dirty="0"/>
              <a:t>Click to edit Master title style</a:t>
            </a:r>
          </a:p>
        </p:txBody>
      </p:sp>
      <p:sp>
        <p:nvSpPr>
          <p:cNvPr id="5" name="Slide Number Placeholder 4">
            <a:extLst>
              <a:ext uri="{FF2B5EF4-FFF2-40B4-BE49-F238E27FC236}">
                <a16:creationId xmlns:a16="http://schemas.microsoft.com/office/drawing/2014/main" id="{6EBAACB1-7195-4218-A212-548D8B77FFDF}"/>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29500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0CE731-E48A-0D20-0628-E232CB18BF19}"/>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31226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4D9D-5824-2C2F-1822-8A16237E8853}"/>
              </a:ext>
            </a:extLst>
          </p:cNvPr>
          <p:cNvSpPr>
            <a:spLocks noGrp="1"/>
          </p:cNvSpPr>
          <p:nvPr>
            <p:ph type="title"/>
          </p:nvPr>
        </p:nvSpPr>
        <p:spPr>
          <a:xfrm>
            <a:off x="0" y="457200"/>
            <a:ext cx="4772025" cy="145573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91455A-42DA-AE4D-8642-9319DE4BC271}"/>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AB06188-9FA8-1681-15B9-405191387324}"/>
              </a:ext>
            </a:extLst>
          </p:cNvPr>
          <p:cNvSpPr>
            <a:spLocks noGrp="1"/>
          </p:cNvSpPr>
          <p:nvPr>
            <p:ph type="body" sz="half" idx="2"/>
          </p:nvPr>
        </p:nvSpPr>
        <p:spPr>
          <a:xfrm>
            <a:off x="839788" y="2400300"/>
            <a:ext cx="3932237" cy="34686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6D1792DB-E226-B15F-2F39-A6D998031DC6}"/>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344049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05C35F-4A3C-BE6E-A2D0-AD30FD10FBF6}"/>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10B66A4-A592-2937-2721-93F3039D152D}"/>
              </a:ext>
            </a:extLst>
          </p:cNvPr>
          <p:cNvSpPr>
            <a:spLocks noGrp="1"/>
          </p:cNvSpPr>
          <p:nvPr>
            <p:ph type="body" idx="1"/>
          </p:nvPr>
        </p:nvSpPr>
        <p:spPr>
          <a:xfrm>
            <a:off x="838200" y="1149825"/>
            <a:ext cx="10515600" cy="37834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D239292-6B68-B93C-1B58-45EAEFA4F36F}"/>
              </a:ext>
            </a:extLst>
          </p:cNvPr>
          <p:cNvSpPr>
            <a:spLocks noGrp="1"/>
          </p:cNvSpPr>
          <p:nvPr>
            <p:ph type="sldNum" sz="quarter" idx="4"/>
          </p:nvPr>
        </p:nvSpPr>
        <p:spPr>
          <a:xfrm>
            <a:off x="11435644" y="6356350"/>
            <a:ext cx="485422"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4493EE80-6872-4272-99AB-47DA38E22CFC}" type="slidenum">
              <a:rPr lang="en-US" smtClean="0"/>
              <a:pPr/>
              <a:t>‹#›</a:t>
            </a:fld>
            <a:endParaRPr lang="en-US" dirty="0"/>
          </a:p>
        </p:txBody>
      </p:sp>
      <p:pic>
        <p:nvPicPr>
          <p:cNvPr id="7" name="Picture 6">
            <a:extLst>
              <a:ext uri="{FF2B5EF4-FFF2-40B4-BE49-F238E27FC236}">
                <a16:creationId xmlns:a16="http://schemas.microsoft.com/office/drawing/2014/main" id="{F79EB5F6-9A52-37C8-D8E6-57F588E0CDE1}"/>
              </a:ext>
            </a:extLst>
          </p:cNvPr>
          <p:cNvPicPr>
            <a:picLocks noChangeAspect="1"/>
          </p:cNvPicPr>
          <p:nvPr userDrawn="1"/>
        </p:nvPicPr>
        <p:blipFill>
          <a:blip r:embed="rId9"/>
          <a:stretch>
            <a:fillRect/>
          </a:stretch>
        </p:blipFill>
        <p:spPr>
          <a:xfrm>
            <a:off x="270934" y="5865744"/>
            <a:ext cx="1676634" cy="981212"/>
          </a:xfrm>
          <a:prstGeom prst="rect">
            <a:avLst/>
          </a:prstGeom>
        </p:spPr>
      </p:pic>
    </p:spTree>
    <p:extLst>
      <p:ext uri="{BB962C8B-B14F-4D97-AF65-F5344CB8AC3E}">
        <p14:creationId xmlns:p14="http://schemas.microsoft.com/office/powerpoint/2010/main" val="203419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2" r:id="rId4"/>
    <p:sldLayoutId id="2147483654" r:id="rId5"/>
    <p:sldLayoutId id="2147483655" r:id="rId6"/>
    <p:sldLayoutId id="2147483656" r:id="rId7"/>
  </p:sldLayoutIdLst>
  <p:txStyles>
    <p:title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doee.dc.gov/service/fix-it-dc" TargetMode="External"/><Relationship Id="rId3" Type="http://schemas.openxmlformats.org/officeDocument/2006/relationships/hyperlink" Target="https://dccouncil.gov/event/transportation-the-environment-public-hearing-29/" TargetMode="External"/><Relationship Id="rId7" Type="http://schemas.openxmlformats.org/officeDocument/2006/relationships/hyperlink" Target="https://www.eventbrite.com/e/2023-kingman-island-friends-family-day-tickets-694255205007?aff=oddtdtcreator"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doee.dc.gov/service/registry" TargetMode="External"/><Relationship Id="rId5" Type="http://schemas.openxmlformats.org/officeDocument/2006/relationships/hyperlink" Target="https://doee.dc.gov/service/federaldollars#:~:text=DOEE%20anticipates%20receiving%20roughly%20%2483,green%20infrastructure%20and%20energy%20programs." TargetMode="External"/><Relationship Id="rId10" Type="http://schemas.openxmlformats.org/officeDocument/2006/relationships/image" Target="../media/image4.jpeg"/><Relationship Id="rId4" Type="http://schemas.openxmlformats.org/officeDocument/2006/relationships/hyperlink" Target="https://doee.dc.gov/node/1651846" TargetMode="Externa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zerowaste.dc.gov/curbsidecomposting" TargetMode="External"/><Relationship Id="rId7" Type="http://schemas.openxmlformats.org/officeDocument/2006/relationships/hyperlink" Target="https://www.eventbrite.com/e/opening-celebration-women-in-climate-action-mural-by-german-artist-hera-tickets-711347989987?aff=oddtdtcreator"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swna.org/events/" TargetMode="External"/><Relationship Id="rId5" Type="http://schemas.openxmlformats.org/officeDocument/2006/relationships/hyperlink" Target="https://urban-forestry-climate-adaptation-dcgis.hub.arcgis.com/" TargetMode="External"/><Relationship Id="rId10" Type="http://schemas.openxmlformats.org/officeDocument/2006/relationships/image" Target="../media/image7.png"/><Relationship Id="rId4" Type="http://schemas.openxmlformats.org/officeDocument/2006/relationships/hyperlink" Target="https://www.communityforklift.org/donate/donate-materials/deconstruction/"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04E86-C821-10A2-7598-CD220345A991}"/>
              </a:ext>
            </a:extLst>
          </p:cNvPr>
          <p:cNvSpPr>
            <a:spLocks noGrp="1"/>
          </p:cNvSpPr>
          <p:nvPr>
            <p:ph type="ctrTitle"/>
          </p:nvPr>
        </p:nvSpPr>
        <p:spPr/>
        <p:txBody>
          <a:bodyPr>
            <a:normAutofit fontScale="90000"/>
          </a:bodyPr>
          <a:lstStyle/>
          <a:p>
            <a:r>
              <a:rPr lang="en-US" dirty="0"/>
              <a:t>District of Columbia Commission on Climate Change &amp; Resiliency</a:t>
            </a:r>
            <a:br>
              <a:rPr lang="en-US" dirty="0"/>
            </a:br>
            <a:r>
              <a:rPr lang="en-US" dirty="0"/>
              <a:t>Quarterly Meeting</a:t>
            </a:r>
          </a:p>
        </p:txBody>
      </p:sp>
      <p:sp>
        <p:nvSpPr>
          <p:cNvPr id="3" name="Subtitle 2">
            <a:extLst>
              <a:ext uri="{FF2B5EF4-FFF2-40B4-BE49-F238E27FC236}">
                <a16:creationId xmlns:a16="http://schemas.microsoft.com/office/drawing/2014/main" id="{818B5D4B-4F8B-5796-271D-4B015D80E77B}"/>
              </a:ext>
            </a:extLst>
          </p:cNvPr>
          <p:cNvSpPr>
            <a:spLocks noGrp="1"/>
          </p:cNvSpPr>
          <p:nvPr>
            <p:ph type="subTitle" idx="1"/>
          </p:nvPr>
        </p:nvSpPr>
        <p:spPr/>
        <p:txBody>
          <a:bodyPr/>
          <a:lstStyle/>
          <a:p>
            <a:r>
              <a:rPr lang="en-US" dirty="0"/>
              <a:t>Staff Updates</a:t>
            </a:r>
            <a:br>
              <a:rPr lang="en-US" dirty="0"/>
            </a:br>
            <a:br>
              <a:rPr lang="en-US" dirty="0"/>
            </a:br>
            <a:r>
              <a:rPr lang="en-US" dirty="0"/>
              <a:t>September 14, 2023</a:t>
            </a:r>
          </a:p>
          <a:p>
            <a:r>
              <a:rPr lang="en-US" dirty="0"/>
              <a:t>	</a:t>
            </a:r>
          </a:p>
        </p:txBody>
      </p:sp>
    </p:spTree>
    <p:extLst>
      <p:ext uri="{BB962C8B-B14F-4D97-AF65-F5344CB8AC3E}">
        <p14:creationId xmlns:p14="http://schemas.microsoft.com/office/powerpoint/2010/main" val="16566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646A8E-9A28-FC2E-6D63-F2AD3803387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CC69670F-1B7F-3852-1397-811C3E9A00FA}"/>
              </a:ext>
            </a:extLst>
          </p:cNvPr>
          <p:cNvSpPr>
            <a:spLocks noGrp="1"/>
          </p:cNvSpPr>
          <p:nvPr>
            <p:ph idx="1"/>
          </p:nvPr>
        </p:nvSpPr>
        <p:spPr>
          <a:xfrm>
            <a:off x="818708" y="1315056"/>
            <a:ext cx="8793126" cy="4516645"/>
          </a:xfrm>
        </p:spPr>
        <p:txBody>
          <a:bodyPr>
            <a:normAutofit/>
          </a:bodyPr>
          <a:lstStyle/>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Call to Order</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Announcement of Quorum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Approval of Agenda</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Approval of Previous Meeting Minutes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Chair’s Welcoming Remarks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Finance Report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Governance Report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Committee Reports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Staff Report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Guest Presentations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Public Service Commission: Richard Beverly, Commissioner, PSC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HSEMA’s Role in Coordinating Responses: Melissa Deas, Chief Resilience Officer, HSEMA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Green Building Advisory Council’s Embodied Carbon Policy Recommendations: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Anica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Landreneau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Global Sustainable Design Director, HOK; GBAC Private Sector Representative; BEPS Task Force Co-Chair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Sustainable DC Progress and Update: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Oana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Leahu-Aluas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Program Analyst, DOEE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Governance Discussion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Public Comments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Discussion &amp; Upcoming Meetings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Adjournment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9029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7816-7362-A2D9-9B2B-378DB32A156D}"/>
              </a:ext>
            </a:extLst>
          </p:cNvPr>
          <p:cNvSpPr>
            <a:spLocks noGrp="1"/>
          </p:cNvSpPr>
          <p:nvPr>
            <p:ph type="title"/>
          </p:nvPr>
        </p:nvSpPr>
        <p:spPr/>
        <p:txBody>
          <a:bodyPr/>
          <a:lstStyle/>
          <a:p>
            <a:r>
              <a:rPr lang="en-US" dirty="0"/>
              <a:t>Staff Updates </a:t>
            </a:r>
          </a:p>
        </p:txBody>
      </p:sp>
      <p:sp>
        <p:nvSpPr>
          <p:cNvPr id="3" name="Content Placeholder 2">
            <a:extLst>
              <a:ext uri="{FF2B5EF4-FFF2-40B4-BE49-F238E27FC236}">
                <a16:creationId xmlns:a16="http://schemas.microsoft.com/office/drawing/2014/main" id="{4FD8E760-96D7-A70F-BD28-EBDAEDB2D5C8}"/>
              </a:ext>
            </a:extLst>
          </p:cNvPr>
          <p:cNvSpPr>
            <a:spLocks noGrp="1"/>
          </p:cNvSpPr>
          <p:nvPr>
            <p:ph idx="1"/>
          </p:nvPr>
        </p:nvSpPr>
        <p:spPr>
          <a:xfrm>
            <a:off x="620239" y="1407936"/>
            <a:ext cx="5477495" cy="511175"/>
          </a:xfrm>
        </p:spPr>
        <p:txBody>
          <a:bodyPr>
            <a:normAutofit lnSpcReduction="10000"/>
          </a:bodyPr>
          <a:lstStyle/>
          <a:p>
            <a:r>
              <a:rPr lang="en-US" sz="3200" dirty="0"/>
              <a:t>Administrative</a:t>
            </a:r>
          </a:p>
        </p:txBody>
      </p:sp>
      <p:sp>
        <p:nvSpPr>
          <p:cNvPr id="4" name="Content Placeholder 3">
            <a:extLst>
              <a:ext uri="{FF2B5EF4-FFF2-40B4-BE49-F238E27FC236}">
                <a16:creationId xmlns:a16="http://schemas.microsoft.com/office/drawing/2014/main" id="{D6CA53A8-9A93-6BB0-055F-DCA3BD11C277}"/>
              </a:ext>
            </a:extLst>
          </p:cNvPr>
          <p:cNvSpPr>
            <a:spLocks noGrp="1"/>
          </p:cNvSpPr>
          <p:nvPr>
            <p:ph idx="13"/>
          </p:nvPr>
        </p:nvSpPr>
        <p:spPr>
          <a:xfrm>
            <a:off x="620239" y="2034470"/>
            <a:ext cx="8534394" cy="3214863"/>
          </a:xfrm>
        </p:spPr>
        <p:txBody>
          <a:bodyPr/>
          <a:lstStyle/>
          <a:p>
            <a:pPr marL="285750" indent="-285750">
              <a:buFont typeface="Arial" panose="020B0604020202020204" pitchFamily="34" charset="0"/>
              <a:buChar char="•"/>
            </a:pPr>
            <a:r>
              <a:rPr lang="en-US" sz="2800" dirty="0"/>
              <a:t>New CCCR Commissioner: Erica “Go” Green</a:t>
            </a:r>
          </a:p>
          <a:p>
            <a:pPr marL="285750" indent="-285750">
              <a:buFont typeface="Arial" panose="020B0604020202020204" pitchFamily="34" charset="0"/>
              <a:buChar char="•"/>
            </a:pPr>
            <a:r>
              <a:rPr lang="en-US" sz="2800" dirty="0"/>
              <a:t>CCCR vacancies</a:t>
            </a:r>
          </a:p>
          <a:p>
            <a:pPr marL="742950" lvl="1" indent="-285750">
              <a:buFont typeface="Arial" panose="020B0604020202020204" pitchFamily="34" charset="0"/>
              <a:buChar char="•"/>
            </a:pPr>
            <a:r>
              <a:rPr lang="en-US" dirty="0"/>
              <a:t>Emergency Preparedness</a:t>
            </a:r>
          </a:p>
          <a:p>
            <a:pPr marL="742950" lvl="1" indent="-285750">
              <a:buFont typeface="Arial" panose="020B0604020202020204" pitchFamily="34" charset="0"/>
              <a:buChar char="•"/>
            </a:pPr>
            <a:r>
              <a:rPr lang="en-US" dirty="0"/>
              <a:t>Public Health</a:t>
            </a:r>
          </a:p>
          <a:p>
            <a:pPr marL="285750" indent="-285750">
              <a:buFont typeface="Arial" panose="020B0604020202020204" pitchFamily="34" charset="0"/>
              <a:buChar char="•"/>
            </a:pPr>
            <a:r>
              <a:rPr lang="en-US" sz="2800" dirty="0"/>
              <a:t>Website updates</a:t>
            </a:r>
          </a:p>
        </p:txBody>
      </p:sp>
    </p:spTree>
    <p:extLst>
      <p:ext uri="{BB962C8B-B14F-4D97-AF65-F5344CB8AC3E}">
        <p14:creationId xmlns:p14="http://schemas.microsoft.com/office/powerpoint/2010/main" val="90995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7816-7362-A2D9-9B2B-378DB32A156D}"/>
              </a:ext>
            </a:extLst>
          </p:cNvPr>
          <p:cNvSpPr>
            <a:spLocks noGrp="1"/>
          </p:cNvSpPr>
          <p:nvPr>
            <p:ph type="title"/>
          </p:nvPr>
        </p:nvSpPr>
        <p:spPr/>
        <p:txBody>
          <a:bodyPr/>
          <a:lstStyle/>
          <a:p>
            <a:r>
              <a:rPr lang="en-US" dirty="0"/>
              <a:t>Staff Updates </a:t>
            </a:r>
          </a:p>
        </p:txBody>
      </p:sp>
      <p:sp>
        <p:nvSpPr>
          <p:cNvPr id="5" name="Content Placeholder 4">
            <a:extLst>
              <a:ext uri="{FF2B5EF4-FFF2-40B4-BE49-F238E27FC236}">
                <a16:creationId xmlns:a16="http://schemas.microsoft.com/office/drawing/2014/main" id="{187207FB-A3F4-FCC5-812D-C2ACFBF38221}"/>
              </a:ext>
            </a:extLst>
          </p:cNvPr>
          <p:cNvSpPr>
            <a:spLocks noGrp="1"/>
          </p:cNvSpPr>
          <p:nvPr>
            <p:ph idx="14"/>
          </p:nvPr>
        </p:nvSpPr>
        <p:spPr>
          <a:xfrm>
            <a:off x="717557" y="1116522"/>
            <a:ext cx="9075693" cy="511175"/>
          </a:xfrm>
        </p:spPr>
        <p:txBody>
          <a:bodyPr>
            <a:noAutofit/>
          </a:bodyPr>
          <a:lstStyle/>
          <a:p>
            <a:r>
              <a:rPr lang="en-US" sz="3200" dirty="0"/>
              <a:t>Happening at DOEE</a:t>
            </a:r>
          </a:p>
        </p:txBody>
      </p:sp>
      <p:sp>
        <p:nvSpPr>
          <p:cNvPr id="6" name="Content Placeholder 5">
            <a:extLst>
              <a:ext uri="{FF2B5EF4-FFF2-40B4-BE49-F238E27FC236}">
                <a16:creationId xmlns:a16="http://schemas.microsoft.com/office/drawing/2014/main" id="{A098B1B5-B538-FA4C-EAE3-23BBE5697CAA}"/>
              </a:ext>
            </a:extLst>
          </p:cNvPr>
          <p:cNvSpPr>
            <a:spLocks noGrp="1"/>
          </p:cNvSpPr>
          <p:nvPr>
            <p:ph idx="15"/>
          </p:nvPr>
        </p:nvSpPr>
        <p:spPr>
          <a:xfrm>
            <a:off x="717557" y="1827135"/>
            <a:ext cx="8964051" cy="4505815"/>
          </a:xfrm>
        </p:spPr>
        <p:txBody>
          <a:bodyPr>
            <a:normAutofit/>
          </a:bodyPr>
          <a:lstStyle/>
          <a:p>
            <a:pPr marL="285750" indent="-285750">
              <a:buFont typeface="Arial" panose="020B0604020202020204" pitchFamily="34" charset="0"/>
              <a:buChar char="•"/>
            </a:pPr>
            <a:r>
              <a:rPr lang="en-US" sz="2800" dirty="0">
                <a:hlinkClick r:id="rId3"/>
              </a:rPr>
              <a:t>Confirmation hearing for Acting Director Richard Jackson</a:t>
            </a:r>
            <a:r>
              <a:rPr lang="en-US" sz="2800" dirty="0"/>
              <a:t> – Sept 21</a:t>
            </a:r>
            <a:endParaRPr lang="en-US" sz="2800" dirty="0">
              <a:hlinkClick r:id="rId4"/>
            </a:endParaRPr>
          </a:p>
          <a:p>
            <a:pPr marL="285750" indent="-285750">
              <a:buFont typeface="Arial" panose="020B0604020202020204" pitchFamily="34" charset="0"/>
              <a:buChar char="•"/>
            </a:pPr>
            <a:r>
              <a:rPr lang="en-US" sz="2800" dirty="0">
                <a:hlinkClick r:id="rId5"/>
              </a:rPr>
              <a:t>Federal funding in the District</a:t>
            </a:r>
            <a:endParaRPr lang="en-US" sz="2800" dirty="0"/>
          </a:p>
          <a:p>
            <a:pPr marL="285750" indent="-285750">
              <a:buFont typeface="Arial" panose="020B0604020202020204" pitchFamily="34" charset="0"/>
              <a:buChar char="•"/>
            </a:pPr>
            <a:r>
              <a:rPr lang="en-US" sz="2800" dirty="0"/>
              <a:t>Climate Ready DC – Climate Projections Update</a:t>
            </a:r>
          </a:p>
          <a:p>
            <a:pPr marL="285750" indent="-285750">
              <a:buFont typeface="Arial" panose="020B0604020202020204" pitchFamily="34" charset="0"/>
              <a:buChar char="•"/>
            </a:pPr>
            <a:r>
              <a:rPr lang="en-US" sz="2800" dirty="0">
                <a:hlinkClick r:id="rId4"/>
              </a:rPr>
              <a:t>Ears &amp; Eyes on the Environment Podcast</a:t>
            </a:r>
            <a:endParaRPr lang="en-US" sz="2800" dirty="0"/>
          </a:p>
          <a:p>
            <a:pPr marL="285750" indent="-285750">
              <a:buFont typeface="Arial" panose="020B0604020202020204" pitchFamily="34" charset="0"/>
              <a:buChar char="•"/>
            </a:pPr>
            <a:r>
              <a:rPr lang="en-US" sz="2800" dirty="0">
                <a:hlinkClick r:id="rId6"/>
              </a:rPr>
              <a:t>Sustainable Business Registry</a:t>
            </a:r>
            <a:endParaRPr lang="en-US" sz="2800" dirty="0"/>
          </a:p>
          <a:p>
            <a:pPr marL="285750" indent="-285750">
              <a:buFont typeface="Arial" panose="020B0604020202020204" pitchFamily="34" charset="0"/>
              <a:buChar char="•"/>
            </a:pPr>
            <a:r>
              <a:rPr lang="en-US" sz="2800" dirty="0">
                <a:hlinkClick r:id="rId7"/>
              </a:rPr>
              <a:t>Kingman Island Friends &amp; Family Day</a:t>
            </a:r>
            <a:endParaRPr lang="en-US" sz="2800" dirty="0"/>
          </a:p>
          <a:p>
            <a:pPr marL="285750" indent="-285750">
              <a:buFont typeface="Arial" panose="020B0604020202020204" pitchFamily="34" charset="0"/>
              <a:buChar char="•"/>
            </a:pPr>
            <a:r>
              <a:rPr lang="en-US" sz="2800" dirty="0">
                <a:hlinkClick r:id="rId8"/>
              </a:rPr>
              <a:t>Fix-it DC Repair Clinics</a:t>
            </a:r>
            <a:endParaRPr lang="en-US" sz="2800" dirty="0"/>
          </a:p>
        </p:txBody>
      </p:sp>
      <p:pic>
        <p:nvPicPr>
          <p:cNvPr id="1026" name="Picture 2" descr="Fix-It DC">
            <a:extLst>
              <a:ext uri="{FF2B5EF4-FFF2-40B4-BE49-F238E27FC236}">
                <a16:creationId xmlns:a16="http://schemas.microsoft.com/office/drawing/2014/main" id="{2334848B-6473-A7A9-CA59-E4DB59D99C6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93250" y="1952625"/>
            <a:ext cx="196215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2023 Kingman Island Friends &amp; Family Day">
            <a:extLst>
              <a:ext uri="{FF2B5EF4-FFF2-40B4-BE49-F238E27FC236}">
                <a16:creationId xmlns:a16="http://schemas.microsoft.com/office/drawing/2014/main" id="{5F94BCFA-E772-34CC-3FFF-CDA2648396E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88630" y="4288471"/>
            <a:ext cx="4585955" cy="2292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75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7816-7362-A2D9-9B2B-378DB32A156D}"/>
              </a:ext>
            </a:extLst>
          </p:cNvPr>
          <p:cNvSpPr>
            <a:spLocks noGrp="1"/>
          </p:cNvSpPr>
          <p:nvPr>
            <p:ph type="title"/>
          </p:nvPr>
        </p:nvSpPr>
        <p:spPr/>
        <p:txBody>
          <a:bodyPr/>
          <a:lstStyle/>
          <a:p>
            <a:r>
              <a:rPr lang="en-US" dirty="0"/>
              <a:t>Staff Updates </a:t>
            </a:r>
          </a:p>
        </p:txBody>
      </p:sp>
      <p:sp>
        <p:nvSpPr>
          <p:cNvPr id="5" name="Content Placeholder 4">
            <a:extLst>
              <a:ext uri="{FF2B5EF4-FFF2-40B4-BE49-F238E27FC236}">
                <a16:creationId xmlns:a16="http://schemas.microsoft.com/office/drawing/2014/main" id="{187207FB-A3F4-FCC5-812D-C2ACFBF38221}"/>
              </a:ext>
            </a:extLst>
          </p:cNvPr>
          <p:cNvSpPr>
            <a:spLocks noGrp="1"/>
          </p:cNvSpPr>
          <p:nvPr>
            <p:ph idx="14"/>
          </p:nvPr>
        </p:nvSpPr>
        <p:spPr>
          <a:xfrm>
            <a:off x="717557" y="1116522"/>
            <a:ext cx="9075693" cy="511175"/>
          </a:xfrm>
        </p:spPr>
        <p:txBody>
          <a:bodyPr>
            <a:noAutofit/>
          </a:bodyPr>
          <a:lstStyle/>
          <a:p>
            <a:r>
              <a:rPr lang="en-US" sz="3200" dirty="0"/>
              <a:t>Happening around the District</a:t>
            </a:r>
          </a:p>
        </p:txBody>
      </p:sp>
      <p:sp>
        <p:nvSpPr>
          <p:cNvPr id="6" name="Content Placeholder 5">
            <a:extLst>
              <a:ext uri="{FF2B5EF4-FFF2-40B4-BE49-F238E27FC236}">
                <a16:creationId xmlns:a16="http://schemas.microsoft.com/office/drawing/2014/main" id="{A098B1B5-B538-FA4C-EAE3-23BBE5697CAA}"/>
              </a:ext>
            </a:extLst>
          </p:cNvPr>
          <p:cNvSpPr>
            <a:spLocks noGrp="1"/>
          </p:cNvSpPr>
          <p:nvPr>
            <p:ph idx="15"/>
          </p:nvPr>
        </p:nvSpPr>
        <p:spPr>
          <a:xfrm>
            <a:off x="717557" y="1827135"/>
            <a:ext cx="8964051" cy="4505815"/>
          </a:xfrm>
        </p:spPr>
        <p:txBody>
          <a:bodyPr>
            <a:normAutofit/>
          </a:bodyPr>
          <a:lstStyle/>
          <a:p>
            <a:pPr marL="285750" indent="-285750">
              <a:buFont typeface="Arial" panose="020B0604020202020204" pitchFamily="34" charset="0"/>
              <a:buChar char="•"/>
            </a:pPr>
            <a:r>
              <a:rPr lang="en-US" sz="2800" dirty="0"/>
              <a:t>DPW – </a:t>
            </a:r>
            <a:r>
              <a:rPr lang="en-US" sz="2800" dirty="0">
                <a:hlinkClick r:id="rId3"/>
              </a:rPr>
              <a:t>Curbside Compost Pilot Program</a:t>
            </a:r>
            <a:endParaRPr lang="en-US" sz="2800" dirty="0"/>
          </a:p>
          <a:p>
            <a:pPr marL="285750" indent="-285750">
              <a:buFont typeface="Arial" panose="020B0604020202020204" pitchFamily="34" charset="0"/>
              <a:buChar char="•"/>
            </a:pPr>
            <a:r>
              <a:rPr lang="en-US" sz="2800" dirty="0"/>
              <a:t>Community Forklift – </a:t>
            </a:r>
            <a:r>
              <a:rPr lang="en-US" sz="2800" dirty="0">
                <a:hlinkClick r:id="rId4"/>
              </a:rPr>
              <a:t>Free deconstruction services</a:t>
            </a:r>
            <a:endParaRPr lang="en-US" sz="2800" dirty="0"/>
          </a:p>
          <a:p>
            <a:pPr marL="285750" indent="-285750">
              <a:buFont typeface="Arial" panose="020B0604020202020204" pitchFamily="34" charset="0"/>
              <a:buChar char="•"/>
            </a:pPr>
            <a:r>
              <a:rPr lang="en-US" sz="2800" dirty="0"/>
              <a:t>DDOT – </a:t>
            </a:r>
            <a:r>
              <a:rPr lang="en-US" sz="2800" dirty="0">
                <a:hlinkClick r:id="rId5"/>
              </a:rPr>
              <a:t>Climate Change and our Urban Forest </a:t>
            </a:r>
            <a:r>
              <a:rPr lang="en-US" sz="2800" dirty="0" err="1">
                <a:hlinkClick r:id="rId5"/>
              </a:rPr>
              <a:t>StoryMap</a:t>
            </a:r>
            <a:endParaRPr lang="en-US" sz="2800" dirty="0"/>
          </a:p>
          <a:p>
            <a:pPr marL="285750" indent="-285750">
              <a:buFont typeface="Arial" panose="020B0604020202020204" pitchFamily="34" charset="0"/>
              <a:buChar char="•"/>
            </a:pPr>
            <a:r>
              <a:rPr lang="en-US" sz="2800" dirty="0"/>
              <a:t>Southwest Neighborhood Assembly – </a:t>
            </a:r>
            <a:r>
              <a:rPr lang="en-US" sz="2800" dirty="0">
                <a:hlinkClick r:id="rId6"/>
              </a:rPr>
              <a:t>Climate Action &amp; Disaster Preparedness Fair</a:t>
            </a:r>
            <a:endParaRPr lang="en-US" sz="2800" dirty="0"/>
          </a:p>
          <a:p>
            <a:pPr marL="285750" indent="-285750">
              <a:buFont typeface="Arial" panose="020B0604020202020204" pitchFamily="34" charset="0"/>
              <a:buChar char="•"/>
            </a:pPr>
            <a:r>
              <a:rPr lang="en-US" sz="2800" dirty="0"/>
              <a:t>German Embassy – </a:t>
            </a:r>
            <a:r>
              <a:rPr lang="en-US" sz="2800" dirty="0">
                <a:hlinkClick r:id="rId7"/>
              </a:rPr>
              <a:t>Opening celebration: Women in Climate Action mural by German artist Hera</a:t>
            </a:r>
            <a:endParaRPr lang="en-US" sz="2800" dirty="0"/>
          </a:p>
        </p:txBody>
      </p:sp>
      <p:pic>
        <p:nvPicPr>
          <p:cNvPr id="1026" name="Picture 2">
            <a:extLst>
              <a:ext uri="{FF2B5EF4-FFF2-40B4-BE49-F238E27FC236}">
                <a16:creationId xmlns:a16="http://schemas.microsoft.com/office/drawing/2014/main" id="{9C41E374-371F-A6F6-E3C1-A53A2F5A80B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14614" y="2510864"/>
            <a:ext cx="1107182" cy="20191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C74C155-3A55-5E68-8E1A-71B333D0A2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36468" y="5097518"/>
            <a:ext cx="2237975" cy="161976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Community Forklift">
            <a:extLst>
              <a:ext uri="{FF2B5EF4-FFF2-40B4-BE49-F238E27FC236}">
                <a16:creationId xmlns:a16="http://schemas.microsoft.com/office/drawing/2014/main" id="{1FA6C0DE-5B0F-6213-59E0-F027D7AAD9D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41419" y="1039333"/>
            <a:ext cx="3280377" cy="824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93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7C859-6927-B1EE-3CF5-4728B93D044C}"/>
              </a:ext>
            </a:extLst>
          </p:cNvPr>
          <p:cNvSpPr>
            <a:spLocks noGrp="1"/>
          </p:cNvSpPr>
          <p:nvPr>
            <p:ph type="ctrTitle"/>
          </p:nvPr>
        </p:nvSpPr>
        <p:spPr/>
        <p:txBody>
          <a:bodyPr/>
          <a:lstStyle/>
          <a:p>
            <a:r>
              <a:rPr lang="en-US" dirty="0"/>
              <a:t>Next Meeting</a:t>
            </a:r>
          </a:p>
        </p:txBody>
      </p:sp>
      <p:sp>
        <p:nvSpPr>
          <p:cNvPr id="3" name="Subtitle 2">
            <a:extLst>
              <a:ext uri="{FF2B5EF4-FFF2-40B4-BE49-F238E27FC236}">
                <a16:creationId xmlns:a16="http://schemas.microsoft.com/office/drawing/2014/main" id="{92114CC3-6124-10DA-A2C6-4FD8185248BE}"/>
              </a:ext>
            </a:extLst>
          </p:cNvPr>
          <p:cNvSpPr>
            <a:spLocks noGrp="1"/>
          </p:cNvSpPr>
          <p:nvPr>
            <p:ph type="subTitle" idx="1"/>
          </p:nvPr>
        </p:nvSpPr>
        <p:spPr/>
        <p:txBody>
          <a:bodyPr>
            <a:normAutofit/>
          </a:bodyPr>
          <a:lstStyle/>
          <a:p>
            <a:r>
              <a:rPr lang="en-US" sz="4400" dirty="0"/>
              <a:t>Thursday, Dec 14</a:t>
            </a:r>
            <a:r>
              <a:rPr lang="en-US" sz="4400" baseline="30000" dirty="0"/>
              <a:t>th</a:t>
            </a:r>
            <a:endParaRPr lang="en-US" sz="4400" dirty="0"/>
          </a:p>
        </p:txBody>
      </p:sp>
    </p:spTree>
    <p:extLst>
      <p:ext uri="{BB962C8B-B14F-4D97-AF65-F5344CB8AC3E}">
        <p14:creationId xmlns:p14="http://schemas.microsoft.com/office/powerpoint/2010/main" val="1371632649"/>
      </p:ext>
    </p:extLst>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363F45"/>
      </a:dk2>
      <a:lt2>
        <a:srgbClr val="E7E6E6"/>
      </a:lt2>
      <a:accent1>
        <a:srgbClr val="4472C4"/>
      </a:accent1>
      <a:accent2>
        <a:srgbClr val="F47723"/>
      </a:accent2>
      <a:accent3>
        <a:srgbClr val="A5A5A5"/>
      </a:accent3>
      <a:accent4>
        <a:srgbClr val="FDC60A"/>
      </a:accent4>
      <a:accent5>
        <a:srgbClr val="00A652"/>
      </a:accent5>
      <a:accent6>
        <a:srgbClr val="E81C24"/>
      </a:accent6>
      <a:hlink>
        <a:srgbClr val="0563C1"/>
      </a:hlink>
      <a:folHlink>
        <a:srgbClr val="954F72"/>
      </a:folHlink>
    </a:clrScheme>
    <a:fontScheme name="Custom 1">
      <a:majorFont>
        <a:latin typeface="Ubuntu"/>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5"/>
        </a:solidFill>
      </a:spPr>
      <a:bodyPr vert="horz" lIns="822960" tIns="45720" rIns="5486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15166</TotalTime>
  <Words>1228</Words>
  <Application>Microsoft Office PowerPoint</Application>
  <PresentationFormat>Widescreen</PresentationFormat>
  <Paragraphs>100</Paragraphs>
  <Slides>6</Slides>
  <Notes>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vt:i4>
      </vt:variant>
    </vt:vector>
  </HeadingPairs>
  <TitlesOfParts>
    <vt:vector size="18" baseType="lpstr">
      <vt:lpstr>Arial</vt:lpstr>
      <vt:lpstr>Avenir</vt:lpstr>
      <vt:lpstr>Calibri</vt:lpstr>
      <vt:lpstr>Montserrat</vt:lpstr>
      <vt:lpstr>Neue Plak</vt:lpstr>
      <vt:lpstr>Noto Sans</vt:lpstr>
      <vt:lpstr>Open Sans</vt:lpstr>
      <vt:lpstr>Roboto-Regular</vt:lpstr>
      <vt:lpstr>Segoe UI</vt:lpstr>
      <vt:lpstr>Times New Roman</vt:lpstr>
      <vt:lpstr>Ubuntu</vt:lpstr>
      <vt:lpstr>Office Theme</vt:lpstr>
      <vt:lpstr>District of Columbia Commission on Climate Change &amp; Resiliency Quarterly Meeting</vt:lpstr>
      <vt:lpstr>AGENDA</vt:lpstr>
      <vt:lpstr>Staff Updates </vt:lpstr>
      <vt:lpstr>Staff Updates </vt:lpstr>
      <vt:lpstr>Staff Updates </vt:lpstr>
      <vt:lpstr>Next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Garnaas-Holmes, Erin (DOEE)</dc:creator>
  <cp:lastModifiedBy>Rattey, Connor (DOEE)</cp:lastModifiedBy>
  <cp:revision>26</cp:revision>
  <cp:lastPrinted>2023-03-09T19:06:22Z</cp:lastPrinted>
  <dcterms:created xsi:type="dcterms:W3CDTF">2022-08-25T20:20:51Z</dcterms:created>
  <dcterms:modified xsi:type="dcterms:W3CDTF">2023-09-25T15:12:35Z</dcterms:modified>
</cp:coreProperties>
</file>