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7" r:id="rId5"/>
    <p:sldId id="268"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5" autoAdjust="0"/>
    <p:restoredTop sz="69735" autoAdjust="0"/>
  </p:normalViewPr>
  <p:slideViewPr>
    <p:cSldViewPr snapToGrid="0">
      <p:cViewPr varScale="1">
        <p:scale>
          <a:sx n="72" d="100"/>
          <a:sy n="72" d="100"/>
        </p:scale>
        <p:origin x="1015"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DC491DD-9206-495B-98D5-59E65735021E}" type="datetimeFigureOut">
              <a:rPr lang="en-US" smtClean="0"/>
              <a:t>6/2/2023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0CE17A7-BAC8-4D8C-85E2-137F3EE46833}" type="slidenum">
              <a:rPr lang="en-US" smtClean="0"/>
              <a:t>‹#›</a:t>
            </a:fld>
            <a:endParaRPr lang="en-US"/>
          </a:p>
        </p:txBody>
      </p:sp>
    </p:spTree>
    <p:extLst>
      <p:ext uri="{BB962C8B-B14F-4D97-AF65-F5344CB8AC3E}">
        <p14:creationId xmlns:p14="http://schemas.microsoft.com/office/powerpoint/2010/main" val="142399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CE17A7-BAC8-4D8C-85E2-137F3EE46833}" type="slidenum">
              <a:rPr lang="en-US" smtClean="0"/>
              <a:t>1</a:t>
            </a:fld>
            <a:endParaRPr lang="en-US"/>
          </a:p>
        </p:txBody>
      </p:sp>
    </p:spTree>
    <p:extLst>
      <p:ext uri="{BB962C8B-B14F-4D97-AF65-F5344CB8AC3E}">
        <p14:creationId xmlns:p14="http://schemas.microsoft.com/office/powerpoint/2010/main" val="99062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CE17A7-BAC8-4D8C-85E2-137F3EE46833}" type="slidenum">
              <a:rPr lang="en-US" smtClean="0"/>
              <a:t>2</a:t>
            </a:fld>
            <a:endParaRPr lang="en-US"/>
          </a:p>
        </p:txBody>
      </p:sp>
    </p:spTree>
    <p:extLst>
      <p:ext uri="{BB962C8B-B14F-4D97-AF65-F5344CB8AC3E}">
        <p14:creationId xmlns:p14="http://schemas.microsoft.com/office/powerpoint/2010/main" val="4098195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44444"/>
                </a:solidFill>
                <a:latin typeface="Roboto-Regular"/>
              </a:rPr>
              <a:t>Erica “Go” Green is the newest Council-appointed Commissioner on the CCCR.</a:t>
            </a:r>
          </a:p>
          <a:p>
            <a:endParaRPr lang="en-US" dirty="0">
              <a:solidFill>
                <a:srgbClr val="444444"/>
              </a:solidFill>
              <a:latin typeface="Roboto-Regular"/>
            </a:endParaRPr>
          </a:p>
          <a:p>
            <a:r>
              <a:rPr lang="en-US" dirty="0">
                <a:solidFill>
                  <a:srgbClr val="444444"/>
                </a:solidFill>
                <a:latin typeface="Roboto-Regular"/>
              </a:rPr>
              <a:t>One CCCR vacancy: </a:t>
            </a:r>
          </a:p>
          <a:p>
            <a:r>
              <a:rPr lang="en-US" dirty="0">
                <a:solidFill>
                  <a:srgbClr val="444444"/>
                </a:solidFill>
                <a:latin typeface="Roboto-Regular"/>
              </a:rPr>
              <a:t>-Emergency Preparedness (formerly filled by Sandra Knight) – Mayoral appointment</a:t>
            </a:r>
          </a:p>
          <a:p>
            <a:endParaRPr lang="en-US" dirty="0">
              <a:solidFill>
                <a:srgbClr val="444444"/>
              </a:solidFill>
              <a:latin typeface="Roboto-Regular"/>
            </a:endParaRPr>
          </a:p>
          <a:p>
            <a:r>
              <a:rPr lang="en-US" dirty="0">
                <a:solidFill>
                  <a:srgbClr val="444444"/>
                </a:solidFill>
                <a:latin typeface="Roboto-Regular"/>
              </a:rPr>
              <a:t>Connor Rattey has filled the DOEE position to support the CCCR. </a:t>
            </a:r>
          </a:p>
          <a:p>
            <a:endParaRPr lang="en-US" dirty="0">
              <a:solidFill>
                <a:srgbClr val="444444"/>
              </a:solidFill>
              <a:latin typeface="Roboto-Regular"/>
            </a:endParaRPr>
          </a:p>
          <a:p>
            <a:r>
              <a:rPr lang="en-US" dirty="0">
                <a:solidFill>
                  <a:srgbClr val="242424"/>
                </a:solidFill>
                <a:latin typeface="Calibri" panose="020F0502020204030204" pitchFamily="34" charset="0"/>
              </a:rPr>
              <a:t>Congratulations to the winners of the 2023 District Sustainability Awards and the Clean Energy DC Award:</a:t>
            </a:r>
          </a:p>
          <a:p>
            <a:r>
              <a:rPr lang="en-US" dirty="0">
                <a:solidFill>
                  <a:srgbClr val="242424"/>
                </a:solidFill>
                <a:latin typeface="Calibri" panose="020F0502020204030204" pitchFamily="34" charset="0"/>
              </a:rPr>
              <a:t>-Dumbarton Oaks Park Conservancy </a:t>
            </a:r>
          </a:p>
          <a:p>
            <a:r>
              <a:rPr lang="en-US" dirty="0">
                <a:solidFill>
                  <a:srgbClr val="242424"/>
                </a:solidFill>
                <a:latin typeface="Calibri" panose="020F0502020204030204" pitchFamily="34" charset="0"/>
              </a:rPr>
              <a:t>-Farmers Restaurant Group </a:t>
            </a:r>
          </a:p>
          <a:p>
            <a:r>
              <a:rPr lang="en-US" dirty="0">
                <a:solidFill>
                  <a:srgbClr val="242424"/>
                </a:solidFill>
                <a:latin typeface="Calibri" panose="020F0502020204030204" pitchFamily="34" charset="0"/>
              </a:rPr>
              <a:t>-Goodwill of Greater Washington </a:t>
            </a:r>
          </a:p>
          <a:p>
            <a:r>
              <a:rPr lang="en-US" dirty="0">
                <a:solidFill>
                  <a:srgbClr val="242424"/>
                </a:solidFill>
                <a:latin typeface="Calibri" panose="020F0502020204030204" pitchFamily="34" charset="0"/>
              </a:rPr>
              <a:t>-Sycamore &amp; Oak </a:t>
            </a:r>
          </a:p>
          <a:p>
            <a:r>
              <a:rPr lang="en-US" dirty="0">
                <a:solidFill>
                  <a:srgbClr val="242424"/>
                </a:solidFill>
                <a:latin typeface="Calibri" panose="020F0502020204030204" pitchFamily="34" charset="0"/>
              </a:rPr>
              <a:t>-MetLife Investment Management (Clean Energy DC Award)</a:t>
            </a:r>
          </a:p>
          <a:p>
            <a:endParaRPr lang="en-US" dirty="0">
              <a:solidFill>
                <a:srgbClr val="242424"/>
              </a:solidFill>
              <a:latin typeface="Calibri" panose="020F0502020204030204" pitchFamily="34" charset="0"/>
            </a:endParaRPr>
          </a:p>
          <a:p>
            <a:r>
              <a:rPr lang="en-US" dirty="0">
                <a:solidFill>
                  <a:srgbClr val="242424"/>
                </a:solidFill>
                <a:latin typeface="Calibri" panose="020F0502020204030204" pitchFamily="34" charset="0"/>
              </a:rPr>
              <a:t>Casey Trees publishes an annual report card </a:t>
            </a:r>
            <a:r>
              <a:rPr lang="en-US" b="0" i="0" dirty="0">
                <a:solidFill>
                  <a:srgbClr val="4B3331"/>
                </a:solidFill>
                <a:effectLst/>
                <a:latin typeface="lato" panose="020B0604020202020204" pitchFamily="34" charset="0"/>
              </a:rPr>
              <a:t>that measures progress toward achieving the District’s 40% tree canopy goal, and the extent and condition of DC’s trees. According to the 2022 report card, the District lost 1%, or 565 acres, of its tree canopy between 2015 and 2020. The District received an A+ for tree planting, but an F for tree protection. The report includes recommendations to improve this performance, including increasing tree removal fees to account for inflation.</a:t>
            </a:r>
          </a:p>
          <a:p>
            <a:endParaRPr lang="en-US" b="0" i="0" dirty="0">
              <a:solidFill>
                <a:srgbClr val="4B3331"/>
              </a:solidFill>
              <a:effectLst/>
              <a:latin typeface="lato" panose="020B0604020202020204" pitchFamily="34" charset="0"/>
            </a:endParaRPr>
          </a:p>
          <a:p>
            <a:endParaRPr lang="en-US" dirty="0">
              <a:solidFill>
                <a:srgbClr val="242424"/>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50CE17A7-BAC8-4D8C-85E2-137F3EE46833}" type="slidenum">
              <a:rPr lang="en-US" smtClean="0"/>
              <a:t>3</a:t>
            </a:fld>
            <a:endParaRPr lang="en-US"/>
          </a:p>
        </p:txBody>
      </p:sp>
    </p:spTree>
    <p:extLst>
      <p:ext uri="{BB962C8B-B14F-4D97-AF65-F5344CB8AC3E}">
        <p14:creationId xmlns:p14="http://schemas.microsoft.com/office/powerpoint/2010/main" val="124536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22533"/>
                </a:solidFill>
                <a:latin typeface="Lora" pitchFamily="2" charset="0"/>
              </a:rPr>
              <a:t>As introduced, </a:t>
            </a:r>
            <a:r>
              <a:rPr lang="en-US" b="0" i="0" dirty="0">
                <a:solidFill>
                  <a:srgbClr val="222533"/>
                </a:solidFill>
                <a:effectLst/>
                <a:latin typeface="g_d8_f3"/>
              </a:rPr>
              <a:t>t</a:t>
            </a:r>
            <a:r>
              <a:rPr lang="en-US" b="0" i="0" dirty="0">
                <a:effectLst/>
                <a:latin typeface="g_d8_f3"/>
              </a:rPr>
              <a:t>his bill would amend the DCMR (Title 14 Section 510) to require landlords who provide air conditioning to maintain the air conditioning units or systems to provide inside temperatures 15</a:t>
            </a:r>
            <a:r>
              <a:rPr lang="en-US" b="0" i="0" dirty="0">
                <a:effectLst/>
                <a:latin typeface="g_d8_f4"/>
              </a:rPr>
              <a:t>°</a:t>
            </a:r>
            <a:r>
              <a:rPr lang="en-US" b="0" i="0" dirty="0">
                <a:effectLst/>
                <a:latin typeface="g_d8_f3"/>
              </a:rPr>
              <a:t> F less than outside temperatures between April 15 and October 31 of each year (currently required between May 15 and September 15). Units would be maintained between September 1 and April 1, and any defects discovered would have to be corrected by May 1. The bill also clarifies that landlords must report to the Department of Buildings regarding air conditioning unit or system maintenance.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g_d8_f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g_d8_f3"/>
              </a:rPr>
              <a:t>This bill would also require the Department of Energy and Environment, the Sustainable Energy Utility, and the Green Finance Authority to establish a Cooling Energy Offset program to provide to grants and financing to owners of rental buildings who are subject to the air conditioning regulations, in order to increase the energy efficiency and renewable energy-generating capacity of the buildings and to offset the required increased energy use. </a:t>
            </a:r>
            <a:br>
              <a:rPr lang="en-US" dirty="0"/>
            </a:br>
            <a:endParaRPr lang="en-US" dirty="0">
              <a:latin typeface="g_d1_f1"/>
            </a:endParaRPr>
          </a:p>
          <a:p>
            <a:pPr defTabSz="933237">
              <a:defRPr/>
            </a:pPr>
            <a:r>
              <a:rPr lang="en-US" dirty="0">
                <a:solidFill>
                  <a:srgbClr val="333333"/>
                </a:solidFill>
                <a:latin typeface="inherit"/>
              </a:rPr>
              <a:t>This bill was introduced by </a:t>
            </a:r>
            <a:r>
              <a:rPr lang="en-US" b="0" i="0" dirty="0">
                <a:solidFill>
                  <a:srgbClr val="333333"/>
                </a:solidFill>
                <a:effectLst/>
                <a:latin typeface="Montserrat" panose="00000500000000000000" pitchFamily="2" charset="0"/>
              </a:rPr>
              <a:t>Councilmembers Henderson, Pinto, Parker, Lewis George, Allen, and Nadeau</a:t>
            </a:r>
            <a:r>
              <a:rPr lang="en-US" dirty="0">
                <a:solidFill>
                  <a:srgbClr val="333333"/>
                </a:solidFill>
                <a:latin typeface="inherit"/>
              </a:rPr>
              <a:t> on April 27, 2023. It has been referred to the Committee on Transportation and the Environment and Committee of the Whole.</a:t>
            </a:r>
          </a:p>
        </p:txBody>
      </p:sp>
      <p:sp>
        <p:nvSpPr>
          <p:cNvPr id="4" name="Slide Number Placeholder 3"/>
          <p:cNvSpPr>
            <a:spLocks noGrp="1"/>
          </p:cNvSpPr>
          <p:nvPr>
            <p:ph type="sldNum" sz="quarter" idx="5"/>
          </p:nvPr>
        </p:nvSpPr>
        <p:spPr/>
        <p:txBody>
          <a:bodyPr/>
          <a:lstStyle/>
          <a:p>
            <a:fld id="{50CE17A7-BAC8-4D8C-85E2-137F3EE46833}" type="slidenum">
              <a:rPr lang="en-US" smtClean="0"/>
              <a:t>4</a:t>
            </a:fld>
            <a:endParaRPr lang="en-US"/>
          </a:p>
        </p:txBody>
      </p:sp>
    </p:spTree>
    <p:extLst>
      <p:ext uri="{BB962C8B-B14F-4D97-AF65-F5344CB8AC3E}">
        <p14:creationId xmlns:p14="http://schemas.microsoft.com/office/powerpoint/2010/main" val="458594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E17A7-BAC8-4D8C-85E2-137F3EE46833}" type="slidenum">
              <a:rPr lang="en-US" smtClean="0"/>
              <a:t>5</a:t>
            </a:fld>
            <a:endParaRPr lang="en-US"/>
          </a:p>
        </p:txBody>
      </p:sp>
    </p:spTree>
    <p:extLst>
      <p:ext uri="{BB962C8B-B14F-4D97-AF65-F5344CB8AC3E}">
        <p14:creationId xmlns:p14="http://schemas.microsoft.com/office/powerpoint/2010/main" val="965421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1DB7F21-24A0-F665-096C-9C1F6B6F577F}"/>
              </a:ext>
            </a:extLst>
          </p:cNvPr>
          <p:cNvPicPr>
            <a:picLocks noChangeAspect="1"/>
          </p:cNvPicPr>
          <p:nvPr userDrawn="1"/>
        </p:nvPicPr>
        <p:blipFill>
          <a:blip r:embed="rId2"/>
          <a:stretch>
            <a:fillRect/>
          </a:stretch>
        </p:blipFill>
        <p:spPr>
          <a:xfrm>
            <a:off x="5547739" y="2275024"/>
            <a:ext cx="6494288" cy="4281865"/>
          </a:xfrm>
          <a:prstGeom prst="rect">
            <a:avLst/>
          </a:prstGeom>
        </p:spPr>
      </p:pic>
      <p:sp>
        <p:nvSpPr>
          <p:cNvPr id="2" name="Title 1">
            <a:extLst>
              <a:ext uri="{FF2B5EF4-FFF2-40B4-BE49-F238E27FC236}">
                <a16:creationId xmlns:a16="http://schemas.microsoft.com/office/drawing/2014/main" id="{08BC0638-ADB1-1589-4F63-522ABD4BE69E}"/>
              </a:ext>
            </a:extLst>
          </p:cNvPr>
          <p:cNvSpPr>
            <a:spLocks noGrp="1"/>
          </p:cNvSpPr>
          <p:nvPr>
            <p:ph type="ctrTitle"/>
          </p:nvPr>
        </p:nvSpPr>
        <p:spPr>
          <a:xfrm>
            <a:off x="756355" y="706438"/>
            <a:ext cx="10873669" cy="1568586"/>
          </a:xfrm>
          <a:noFill/>
        </p:spPr>
        <p:txBody>
          <a:bodyPr lIns="91440" tIns="91440" rIns="91440" bIns="91440" anchor="b">
            <a:normAutofit/>
          </a:bodyPr>
          <a:lstStyle>
            <a:lvl1pPr algn="l">
              <a:defRPr sz="4000" b="1">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88418C1B-8967-1BD3-A0F1-0A7ACF8AD9AC}"/>
              </a:ext>
            </a:extLst>
          </p:cNvPr>
          <p:cNvSpPr>
            <a:spLocks noGrp="1"/>
          </p:cNvSpPr>
          <p:nvPr>
            <p:ph type="subTitle" idx="1"/>
          </p:nvPr>
        </p:nvSpPr>
        <p:spPr>
          <a:xfrm>
            <a:off x="756356" y="2468393"/>
            <a:ext cx="5204572" cy="1655762"/>
          </a:xfrm>
        </p:spPr>
        <p:txBody>
          <a:bodyPr/>
          <a:lstStyle>
            <a:lvl1pPr marL="0" indent="0" algn="l">
              <a:buNone/>
              <a:defRPr sz="2400" b="0" i="1">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7E5FC58-9CF5-1C03-0C97-9A4939B04AC5}"/>
              </a:ext>
            </a:extLst>
          </p:cNvPr>
          <p:cNvSpPr>
            <a:spLocks noGrp="1"/>
          </p:cNvSpPr>
          <p:nvPr>
            <p:ph type="dt" sz="half" idx="10"/>
          </p:nvPr>
        </p:nvSpPr>
        <p:spPr>
          <a:xfrm>
            <a:off x="756356" y="4317524"/>
            <a:ext cx="2743200" cy="365125"/>
          </a:xfrm>
          <a:prstGeom prst="rect">
            <a:avLst/>
          </a:prstGeom>
        </p:spPr>
        <p:txBody>
          <a:bodyPr/>
          <a:lstStyle>
            <a:lvl1pPr>
              <a:defRPr b="0" i="0">
                <a:solidFill>
                  <a:schemeClr val="bg1">
                    <a:lumMod val="50000"/>
                  </a:schemeClr>
                </a:solidFill>
              </a:defRPr>
            </a:lvl1pPr>
          </a:lstStyle>
          <a:p>
            <a:fld id="{9216B883-31CB-4415-8F78-CCD18A27A5E4}" type="datetimeFigureOut">
              <a:rPr lang="en-US" smtClean="0"/>
              <a:pPr/>
              <a:t>6/2/2023</a:t>
            </a:fld>
            <a:endParaRPr lang="en-US" dirty="0"/>
          </a:p>
        </p:txBody>
      </p:sp>
      <p:sp>
        <p:nvSpPr>
          <p:cNvPr id="6" name="Slide Number Placeholder 5">
            <a:extLst>
              <a:ext uri="{FF2B5EF4-FFF2-40B4-BE49-F238E27FC236}">
                <a16:creationId xmlns:a16="http://schemas.microsoft.com/office/drawing/2014/main" id="{DE3E3CD0-5D67-67F1-A03A-3B18C8B66A6F}"/>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143659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39E5D2-7B1F-FCB6-36CE-DE45FB0067B1}"/>
              </a:ext>
            </a:extLst>
          </p:cNvPr>
          <p:cNvSpPr>
            <a:spLocks noGrp="1"/>
          </p:cNvSpPr>
          <p:nvPr>
            <p:ph idx="1"/>
          </p:nvPr>
        </p:nvSpPr>
        <p:spPr>
          <a:xfrm>
            <a:off x="838200" y="1070803"/>
            <a:ext cx="10515600" cy="3783419"/>
          </a:xfrm>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CA918F6-7DCD-4C2F-272A-0B5840C55E37}"/>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4" name="Rectangle 3">
            <a:extLst>
              <a:ext uri="{FF2B5EF4-FFF2-40B4-BE49-F238E27FC236}">
                <a16:creationId xmlns:a16="http://schemas.microsoft.com/office/drawing/2014/main" id="{EA15401C-26D0-DF91-7EE0-C3D6A3CC8171}"/>
              </a:ext>
            </a:extLst>
          </p:cNvPr>
          <p:cNvSpPr/>
          <p:nvPr userDrawn="1"/>
        </p:nvSpPr>
        <p:spPr>
          <a:xfrm>
            <a:off x="2223911" y="6352156"/>
            <a:ext cx="9129889" cy="3651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a:extLst>
              <a:ext uri="{FF2B5EF4-FFF2-40B4-BE49-F238E27FC236}">
                <a16:creationId xmlns:a16="http://schemas.microsoft.com/office/drawing/2014/main" id="{AD968FE7-C957-B92A-398E-A999F447793F}"/>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Tree>
    <p:extLst>
      <p:ext uri="{BB962C8B-B14F-4D97-AF65-F5344CB8AC3E}">
        <p14:creationId xmlns:p14="http://schemas.microsoft.com/office/powerpoint/2010/main" val="423977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CA918F6-7DCD-4C2F-272A-0B5840C55E37}"/>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5" name="Title Placeholder 1">
            <a:extLst>
              <a:ext uri="{FF2B5EF4-FFF2-40B4-BE49-F238E27FC236}">
                <a16:creationId xmlns:a16="http://schemas.microsoft.com/office/drawing/2014/main" id="{EAF53D12-D819-15F9-D441-A7AD4194B390}"/>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
        <p:nvSpPr>
          <p:cNvPr id="8" name="Content Placeholder 2">
            <a:extLst>
              <a:ext uri="{FF2B5EF4-FFF2-40B4-BE49-F238E27FC236}">
                <a16:creationId xmlns:a16="http://schemas.microsoft.com/office/drawing/2014/main" id="{447F9348-19BF-047B-82CE-68E3154950A7}"/>
              </a:ext>
            </a:extLst>
          </p:cNvPr>
          <p:cNvSpPr>
            <a:spLocks noGrp="1"/>
          </p:cNvSpPr>
          <p:nvPr>
            <p:ph idx="1"/>
          </p:nvPr>
        </p:nvSpPr>
        <p:spPr>
          <a:xfrm>
            <a:off x="849490" y="1080557"/>
            <a:ext cx="10515600" cy="511175"/>
          </a:xfrm>
        </p:spPr>
        <p:txBody>
          <a:bodyPr/>
          <a:lstStyle>
            <a:lvl1pPr marL="0" indent="0">
              <a:buNone/>
              <a:defRPr b="1"/>
            </a:lvl1pPr>
            <a:lvl2pPr marL="457200" indent="0">
              <a:buNone/>
              <a:defRPr/>
            </a:lvl2pPr>
          </a:lstStyle>
          <a:p>
            <a:pPr lvl="0"/>
            <a:r>
              <a:rPr lang="en-US" dirty="0"/>
              <a:t>Click to edit Master text styles</a:t>
            </a:r>
          </a:p>
        </p:txBody>
      </p:sp>
      <p:sp>
        <p:nvSpPr>
          <p:cNvPr id="10" name="Content Placeholder 2">
            <a:extLst>
              <a:ext uri="{FF2B5EF4-FFF2-40B4-BE49-F238E27FC236}">
                <a16:creationId xmlns:a16="http://schemas.microsoft.com/office/drawing/2014/main" id="{6A8D0543-1BA0-AA26-45BB-A2E93E2A41B9}"/>
              </a:ext>
            </a:extLst>
          </p:cNvPr>
          <p:cNvSpPr>
            <a:spLocks noGrp="1"/>
          </p:cNvSpPr>
          <p:nvPr>
            <p:ph idx="13"/>
          </p:nvPr>
        </p:nvSpPr>
        <p:spPr>
          <a:xfrm>
            <a:off x="849490" y="1707091"/>
            <a:ext cx="10515600"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46730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B74C-E2C4-6476-2D6C-BE01B32E8106}"/>
              </a:ext>
            </a:extLst>
          </p:cNvPr>
          <p:cNvSpPr>
            <a:spLocks noGrp="1"/>
          </p:cNvSpPr>
          <p:nvPr>
            <p:ph type="title"/>
          </p:nvPr>
        </p:nvSpPr>
        <p:spPr/>
        <p:txBody>
          <a:bodyPr/>
          <a:lstStyle/>
          <a:p>
            <a:r>
              <a:rPr lang="en-US"/>
              <a:t>Click to edit Master title style</a:t>
            </a:r>
          </a:p>
        </p:txBody>
      </p:sp>
      <p:sp>
        <p:nvSpPr>
          <p:cNvPr id="7" name="Slide Number Placeholder 6">
            <a:extLst>
              <a:ext uri="{FF2B5EF4-FFF2-40B4-BE49-F238E27FC236}">
                <a16:creationId xmlns:a16="http://schemas.microsoft.com/office/drawing/2014/main" id="{3EB4BC60-9956-6909-6A15-CD001048DBCC}"/>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5" name="Content Placeholder 2">
            <a:extLst>
              <a:ext uri="{FF2B5EF4-FFF2-40B4-BE49-F238E27FC236}">
                <a16:creationId xmlns:a16="http://schemas.microsoft.com/office/drawing/2014/main" id="{CDF21EE2-9752-ABDF-2B58-ED0E7A1E6C0C}"/>
              </a:ext>
            </a:extLst>
          </p:cNvPr>
          <p:cNvSpPr>
            <a:spLocks noGrp="1"/>
          </p:cNvSpPr>
          <p:nvPr>
            <p:ph idx="1"/>
          </p:nvPr>
        </p:nvSpPr>
        <p:spPr>
          <a:xfrm>
            <a:off x="838200" y="1407936"/>
            <a:ext cx="5094112" cy="511175"/>
          </a:xfrm>
        </p:spPr>
        <p:txBody>
          <a:bodyPr anchor="b">
            <a:normAutofit/>
          </a:bodyPr>
          <a:lstStyle>
            <a:lvl1pPr marL="0" indent="0">
              <a:buNone/>
              <a:defRPr sz="2000" b="1"/>
            </a:lvl1pPr>
            <a:lvl2pPr marL="457200" indent="0">
              <a:buNone/>
              <a:defRPr/>
            </a:lvl2pPr>
          </a:lstStyle>
          <a:p>
            <a:pPr lvl="0"/>
            <a:r>
              <a:rPr lang="en-US" dirty="0"/>
              <a:t>Click to edit Master text styles</a:t>
            </a:r>
          </a:p>
        </p:txBody>
      </p:sp>
      <p:sp>
        <p:nvSpPr>
          <p:cNvPr id="6" name="Content Placeholder 2">
            <a:extLst>
              <a:ext uri="{FF2B5EF4-FFF2-40B4-BE49-F238E27FC236}">
                <a16:creationId xmlns:a16="http://schemas.microsoft.com/office/drawing/2014/main" id="{8FDB91F0-BED0-C624-51F4-802D33C08182}"/>
              </a:ext>
            </a:extLst>
          </p:cNvPr>
          <p:cNvSpPr>
            <a:spLocks noGrp="1"/>
          </p:cNvSpPr>
          <p:nvPr>
            <p:ph idx="13"/>
          </p:nvPr>
        </p:nvSpPr>
        <p:spPr>
          <a:xfrm>
            <a:off x="838200" y="2034470"/>
            <a:ext cx="5094112"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
        <p:nvSpPr>
          <p:cNvPr id="8" name="Content Placeholder 2">
            <a:extLst>
              <a:ext uri="{FF2B5EF4-FFF2-40B4-BE49-F238E27FC236}">
                <a16:creationId xmlns:a16="http://schemas.microsoft.com/office/drawing/2014/main" id="{86960C4C-E263-45AA-5895-0F26CBF220E4}"/>
              </a:ext>
            </a:extLst>
          </p:cNvPr>
          <p:cNvSpPr>
            <a:spLocks noGrp="1"/>
          </p:cNvSpPr>
          <p:nvPr>
            <p:ph idx="14"/>
          </p:nvPr>
        </p:nvSpPr>
        <p:spPr>
          <a:xfrm>
            <a:off x="6259688" y="1407936"/>
            <a:ext cx="5094112" cy="511175"/>
          </a:xfrm>
        </p:spPr>
        <p:txBody>
          <a:bodyPr anchor="b">
            <a:normAutofit/>
          </a:bodyPr>
          <a:lstStyle>
            <a:lvl1pPr marL="0" indent="0">
              <a:buNone/>
              <a:defRPr sz="2000" b="1"/>
            </a:lvl1pPr>
            <a:lvl2pPr marL="457200" indent="0">
              <a:buNone/>
              <a:defRPr/>
            </a:lvl2pPr>
          </a:lstStyle>
          <a:p>
            <a:pPr lvl="0"/>
            <a:r>
              <a:rPr lang="en-US" dirty="0"/>
              <a:t>Click to edit Master text styles</a:t>
            </a:r>
          </a:p>
        </p:txBody>
      </p:sp>
      <p:sp>
        <p:nvSpPr>
          <p:cNvPr id="9" name="Content Placeholder 2">
            <a:extLst>
              <a:ext uri="{FF2B5EF4-FFF2-40B4-BE49-F238E27FC236}">
                <a16:creationId xmlns:a16="http://schemas.microsoft.com/office/drawing/2014/main" id="{546200A5-42A5-B751-F26A-5153F4C56410}"/>
              </a:ext>
            </a:extLst>
          </p:cNvPr>
          <p:cNvSpPr>
            <a:spLocks noGrp="1"/>
          </p:cNvSpPr>
          <p:nvPr>
            <p:ph idx="15"/>
          </p:nvPr>
        </p:nvSpPr>
        <p:spPr>
          <a:xfrm>
            <a:off x="6259688" y="2034470"/>
            <a:ext cx="5094112"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155187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F6CF2-94C6-E2AF-4E11-3CF0E272B68A}"/>
              </a:ext>
            </a:extLst>
          </p:cNvPr>
          <p:cNvSpPr>
            <a:spLocks noGrp="1"/>
          </p:cNvSpPr>
          <p:nvPr>
            <p:ph type="title"/>
          </p:nvPr>
        </p:nvSpPr>
        <p:spPr/>
        <p:txBody>
          <a:bodyPr/>
          <a:lstStyle/>
          <a:p>
            <a:r>
              <a:rPr lang="en-US" dirty="0"/>
              <a:t>Click to edit Master title style</a:t>
            </a:r>
          </a:p>
        </p:txBody>
      </p:sp>
      <p:sp>
        <p:nvSpPr>
          <p:cNvPr id="5" name="Slide Number Placeholder 4">
            <a:extLst>
              <a:ext uri="{FF2B5EF4-FFF2-40B4-BE49-F238E27FC236}">
                <a16:creationId xmlns:a16="http://schemas.microsoft.com/office/drawing/2014/main" id="{6EBAACB1-7195-4218-A212-548D8B77FFDF}"/>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29500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0CE731-E48A-0D20-0628-E232CB18BF19}"/>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31226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4D9D-5824-2C2F-1822-8A16237E8853}"/>
              </a:ext>
            </a:extLst>
          </p:cNvPr>
          <p:cNvSpPr>
            <a:spLocks noGrp="1"/>
          </p:cNvSpPr>
          <p:nvPr>
            <p:ph type="title"/>
          </p:nvPr>
        </p:nvSpPr>
        <p:spPr>
          <a:xfrm>
            <a:off x="0" y="457200"/>
            <a:ext cx="4772025" cy="145573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91455A-42DA-AE4D-8642-9319DE4BC271}"/>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AB06188-9FA8-1681-15B9-405191387324}"/>
              </a:ext>
            </a:extLst>
          </p:cNvPr>
          <p:cNvSpPr>
            <a:spLocks noGrp="1"/>
          </p:cNvSpPr>
          <p:nvPr>
            <p:ph type="body" sz="half" idx="2"/>
          </p:nvPr>
        </p:nvSpPr>
        <p:spPr>
          <a:xfrm>
            <a:off x="839788" y="2400300"/>
            <a:ext cx="3932237" cy="34686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6D1792DB-E226-B15F-2F39-A6D998031DC6}"/>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344049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05C35F-4A3C-BE6E-A2D0-AD30FD10FBF6}"/>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10B66A4-A592-2937-2721-93F3039D152D}"/>
              </a:ext>
            </a:extLst>
          </p:cNvPr>
          <p:cNvSpPr>
            <a:spLocks noGrp="1"/>
          </p:cNvSpPr>
          <p:nvPr>
            <p:ph type="body" idx="1"/>
          </p:nvPr>
        </p:nvSpPr>
        <p:spPr>
          <a:xfrm>
            <a:off x="838200" y="1149825"/>
            <a:ext cx="10515600" cy="37834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D239292-6B68-B93C-1B58-45EAEFA4F36F}"/>
              </a:ext>
            </a:extLst>
          </p:cNvPr>
          <p:cNvSpPr>
            <a:spLocks noGrp="1"/>
          </p:cNvSpPr>
          <p:nvPr>
            <p:ph type="sldNum" sz="quarter" idx="4"/>
          </p:nvPr>
        </p:nvSpPr>
        <p:spPr>
          <a:xfrm>
            <a:off x="11435644" y="6356350"/>
            <a:ext cx="485422"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4493EE80-6872-4272-99AB-47DA38E22CFC}" type="slidenum">
              <a:rPr lang="en-US" smtClean="0"/>
              <a:pPr/>
              <a:t>‹#›</a:t>
            </a:fld>
            <a:endParaRPr lang="en-US" dirty="0"/>
          </a:p>
        </p:txBody>
      </p:sp>
      <p:pic>
        <p:nvPicPr>
          <p:cNvPr id="7" name="Picture 6">
            <a:extLst>
              <a:ext uri="{FF2B5EF4-FFF2-40B4-BE49-F238E27FC236}">
                <a16:creationId xmlns:a16="http://schemas.microsoft.com/office/drawing/2014/main" id="{F79EB5F6-9A52-37C8-D8E6-57F588E0CDE1}"/>
              </a:ext>
            </a:extLst>
          </p:cNvPr>
          <p:cNvPicPr>
            <a:picLocks noChangeAspect="1"/>
          </p:cNvPicPr>
          <p:nvPr userDrawn="1"/>
        </p:nvPicPr>
        <p:blipFill>
          <a:blip r:embed="rId9"/>
          <a:stretch>
            <a:fillRect/>
          </a:stretch>
        </p:blipFill>
        <p:spPr>
          <a:xfrm>
            <a:off x="270934" y="5865744"/>
            <a:ext cx="1676634" cy="981212"/>
          </a:xfrm>
          <a:prstGeom prst="rect">
            <a:avLst/>
          </a:prstGeom>
        </p:spPr>
      </p:pic>
    </p:spTree>
    <p:extLst>
      <p:ext uri="{BB962C8B-B14F-4D97-AF65-F5344CB8AC3E}">
        <p14:creationId xmlns:p14="http://schemas.microsoft.com/office/powerpoint/2010/main" val="203419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2" r:id="rId4"/>
    <p:sldLayoutId id="2147483654" r:id="rId5"/>
    <p:sldLayoutId id="2147483655" r:id="rId6"/>
    <p:sldLayoutId id="2147483656" r:id="rId7"/>
  </p:sldLayoutIdLst>
  <p:txStyles>
    <p:title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ee.dc.gov/service/sustainabilityaward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s://caseytrees.org/treereportcard202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04E86-C821-10A2-7598-CD220345A991}"/>
              </a:ext>
            </a:extLst>
          </p:cNvPr>
          <p:cNvSpPr>
            <a:spLocks noGrp="1"/>
          </p:cNvSpPr>
          <p:nvPr>
            <p:ph type="ctrTitle"/>
          </p:nvPr>
        </p:nvSpPr>
        <p:spPr/>
        <p:txBody>
          <a:bodyPr>
            <a:normAutofit fontScale="90000"/>
          </a:bodyPr>
          <a:lstStyle/>
          <a:p>
            <a:r>
              <a:rPr lang="en-US" dirty="0"/>
              <a:t>District of Columbia Commission on Climate Change &amp; Resiliency</a:t>
            </a:r>
            <a:br>
              <a:rPr lang="en-US" dirty="0"/>
            </a:br>
            <a:r>
              <a:rPr lang="en-US" dirty="0"/>
              <a:t>Quarterly Meeting</a:t>
            </a:r>
          </a:p>
        </p:txBody>
      </p:sp>
      <p:sp>
        <p:nvSpPr>
          <p:cNvPr id="3" name="Subtitle 2">
            <a:extLst>
              <a:ext uri="{FF2B5EF4-FFF2-40B4-BE49-F238E27FC236}">
                <a16:creationId xmlns:a16="http://schemas.microsoft.com/office/drawing/2014/main" id="{818B5D4B-4F8B-5796-271D-4B015D80E77B}"/>
              </a:ext>
            </a:extLst>
          </p:cNvPr>
          <p:cNvSpPr>
            <a:spLocks noGrp="1"/>
          </p:cNvSpPr>
          <p:nvPr>
            <p:ph type="subTitle" idx="1"/>
          </p:nvPr>
        </p:nvSpPr>
        <p:spPr/>
        <p:txBody>
          <a:bodyPr/>
          <a:lstStyle/>
          <a:p>
            <a:r>
              <a:rPr lang="en-US" dirty="0"/>
              <a:t>Staff Updates</a:t>
            </a:r>
            <a:br>
              <a:rPr lang="en-US" dirty="0"/>
            </a:br>
            <a:br>
              <a:rPr lang="en-US" dirty="0"/>
            </a:br>
            <a:r>
              <a:rPr lang="en-US" dirty="0"/>
              <a:t>June 8, 2023</a:t>
            </a:r>
          </a:p>
          <a:p>
            <a:r>
              <a:rPr lang="en-US" dirty="0"/>
              <a:t>	</a:t>
            </a:r>
          </a:p>
        </p:txBody>
      </p:sp>
    </p:spTree>
    <p:extLst>
      <p:ext uri="{BB962C8B-B14F-4D97-AF65-F5344CB8AC3E}">
        <p14:creationId xmlns:p14="http://schemas.microsoft.com/office/powerpoint/2010/main" val="16566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646A8E-9A28-FC2E-6D63-F2AD3803387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CC69670F-1B7F-3852-1397-811C3E9A00FA}"/>
              </a:ext>
            </a:extLst>
          </p:cNvPr>
          <p:cNvSpPr>
            <a:spLocks noGrp="1"/>
          </p:cNvSpPr>
          <p:nvPr>
            <p:ph idx="1"/>
          </p:nvPr>
        </p:nvSpPr>
        <p:spPr>
          <a:xfrm>
            <a:off x="2451405" y="1315056"/>
            <a:ext cx="7289190" cy="4516645"/>
          </a:xfrm>
        </p:spPr>
        <p:txBody>
          <a:bodyPr>
            <a:normAutofit fontScale="55000" lnSpcReduction="20000"/>
          </a:bodyPr>
          <a:lstStyle/>
          <a:p>
            <a:r>
              <a:rPr lang="en-US" sz="1600" b="0" dirty="0"/>
              <a:t>1. Call to Order</a:t>
            </a:r>
          </a:p>
          <a:p>
            <a:r>
              <a:rPr lang="en-US" sz="1600" b="0" dirty="0"/>
              <a:t>2. Announcement of Quorum</a:t>
            </a:r>
          </a:p>
          <a:p>
            <a:r>
              <a:rPr lang="en-US" sz="1600" b="0" dirty="0"/>
              <a:t>3. Approval of Agenda</a:t>
            </a:r>
          </a:p>
          <a:p>
            <a:r>
              <a:rPr lang="en-US" sz="1600" b="0" dirty="0"/>
              <a:t>4. Approval of Previous Meeting Minutes</a:t>
            </a:r>
          </a:p>
          <a:p>
            <a:r>
              <a:rPr lang="en-US" sz="1600" b="0" dirty="0"/>
              <a:t>5. Chair’s Welcoming Remarks</a:t>
            </a:r>
          </a:p>
          <a:p>
            <a:r>
              <a:rPr lang="en-US" sz="1600" b="0" dirty="0"/>
              <a:t>6. Finance Report</a:t>
            </a:r>
          </a:p>
          <a:p>
            <a:r>
              <a:rPr lang="en-US" sz="1600" b="0" dirty="0"/>
              <a:t>7. Governance Report</a:t>
            </a:r>
          </a:p>
          <a:p>
            <a:r>
              <a:rPr lang="en-US" sz="1600" b="0" dirty="0"/>
              <a:t>8. Committee Reports</a:t>
            </a:r>
          </a:p>
          <a:p>
            <a:r>
              <a:rPr lang="en-US" sz="1600" b="0" dirty="0"/>
              <a:t>9. Staff Report</a:t>
            </a:r>
          </a:p>
          <a:p>
            <a:r>
              <a:rPr lang="en-US" sz="1600" b="0" dirty="0"/>
              <a:t>10. Presentations</a:t>
            </a:r>
          </a:p>
          <a:p>
            <a:r>
              <a:rPr lang="en-US" sz="1600" b="0" dirty="0"/>
              <a:t>	a. Public Service Commission Updates: Danielle </a:t>
            </a:r>
            <a:r>
              <a:rPr lang="en-US" sz="1600" b="0" dirty="0" err="1"/>
              <a:t>Gurkin</a:t>
            </a:r>
            <a:r>
              <a:rPr lang="en-US" sz="1600" b="0" dirty="0"/>
              <a:t> (PSC)</a:t>
            </a:r>
          </a:p>
          <a:p>
            <a:r>
              <a:rPr lang="en-US" sz="1600" b="0" dirty="0"/>
              <a:t>	b. Strategic Electrification Roadmap: Katya </a:t>
            </a:r>
            <a:r>
              <a:rPr lang="en-US" sz="1600" b="0" dirty="0" err="1"/>
              <a:t>Botwinick</a:t>
            </a:r>
            <a:r>
              <a:rPr lang="en-US" sz="1600" b="0" dirty="0"/>
              <a:t> (DOEE)</a:t>
            </a:r>
          </a:p>
          <a:p>
            <a:r>
              <a:rPr lang="en-US" sz="1600" b="0" dirty="0"/>
              <a:t>	c. BEPS Update: Katie </a:t>
            </a:r>
            <a:r>
              <a:rPr lang="en-US" sz="1600" b="0" dirty="0" err="1"/>
              <a:t>Bergfeld</a:t>
            </a:r>
            <a:r>
              <a:rPr lang="en-US" sz="1600" b="0" dirty="0"/>
              <a:t> (DOEE)</a:t>
            </a:r>
          </a:p>
          <a:p>
            <a:r>
              <a:rPr lang="en-US" sz="1600" b="0" dirty="0"/>
              <a:t>	d. Clean Energy DC 2.0: Jamie Donovan (DOEE)</a:t>
            </a:r>
          </a:p>
          <a:p>
            <a:r>
              <a:rPr lang="en-US" sz="1600" b="0" dirty="0"/>
              <a:t>11. Panel Discussion: Commercial Buildings in a Post-Pandemic Marketplace</a:t>
            </a:r>
          </a:p>
          <a:p>
            <a:r>
              <a:rPr lang="en-US" sz="1600" b="0" dirty="0"/>
              <a:t>	a. Theresa </a:t>
            </a:r>
            <a:r>
              <a:rPr lang="en-US" sz="1600" b="0" dirty="0" err="1"/>
              <a:t>Backhus</a:t>
            </a:r>
            <a:r>
              <a:rPr lang="en-US" sz="1600" b="0" dirty="0"/>
              <a:t> (Building Innovation Hub)</a:t>
            </a:r>
          </a:p>
          <a:p>
            <a:r>
              <a:rPr lang="en-US" sz="1600" b="0" dirty="0"/>
              <a:t>	b. Andrea Foss (Steven Winter Associates)</a:t>
            </a:r>
          </a:p>
          <a:p>
            <a:r>
              <a:rPr lang="en-US" sz="1600" b="0" dirty="0"/>
              <a:t>12. Public Comments</a:t>
            </a:r>
          </a:p>
          <a:p>
            <a:r>
              <a:rPr lang="en-US" sz="1600" b="0" dirty="0"/>
              <a:t>13. Discussion &amp; Upcoming Meetings</a:t>
            </a:r>
          </a:p>
          <a:p>
            <a:r>
              <a:rPr lang="en-US" sz="1600" b="0" dirty="0"/>
              <a:t>14. Adjourn</a:t>
            </a:r>
          </a:p>
        </p:txBody>
      </p:sp>
    </p:spTree>
    <p:extLst>
      <p:ext uri="{BB962C8B-B14F-4D97-AF65-F5344CB8AC3E}">
        <p14:creationId xmlns:p14="http://schemas.microsoft.com/office/powerpoint/2010/main" val="1419029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7816-7362-A2D9-9B2B-378DB32A156D}"/>
              </a:ext>
            </a:extLst>
          </p:cNvPr>
          <p:cNvSpPr>
            <a:spLocks noGrp="1"/>
          </p:cNvSpPr>
          <p:nvPr>
            <p:ph type="title"/>
          </p:nvPr>
        </p:nvSpPr>
        <p:spPr/>
        <p:txBody>
          <a:bodyPr/>
          <a:lstStyle/>
          <a:p>
            <a:r>
              <a:rPr lang="en-US" dirty="0"/>
              <a:t>Staff Updates </a:t>
            </a:r>
          </a:p>
        </p:txBody>
      </p:sp>
      <p:sp>
        <p:nvSpPr>
          <p:cNvPr id="3" name="Content Placeholder 2">
            <a:extLst>
              <a:ext uri="{FF2B5EF4-FFF2-40B4-BE49-F238E27FC236}">
                <a16:creationId xmlns:a16="http://schemas.microsoft.com/office/drawing/2014/main" id="{4FD8E760-96D7-A70F-BD28-EBDAEDB2D5C8}"/>
              </a:ext>
            </a:extLst>
          </p:cNvPr>
          <p:cNvSpPr>
            <a:spLocks noGrp="1"/>
          </p:cNvSpPr>
          <p:nvPr>
            <p:ph idx="1"/>
          </p:nvPr>
        </p:nvSpPr>
        <p:spPr>
          <a:xfrm>
            <a:off x="620239" y="1407936"/>
            <a:ext cx="5477495" cy="511175"/>
          </a:xfrm>
        </p:spPr>
        <p:txBody>
          <a:bodyPr>
            <a:normAutofit lnSpcReduction="10000"/>
          </a:bodyPr>
          <a:lstStyle/>
          <a:p>
            <a:r>
              <a:rPr lang="en-US" sz="3200" dirty="0"/>
              <a:t>Administrative</a:t>
            </a:r>
          </a:p>
        </p:txBody>
      </p:sp>
      <p:sp>
        <p:nvSpPr>
          <p:cNvPr id="4" name="Content Placeholder 3">
            <a:extLst>
              <a:ext uri="{FF2B5EF4-FFF2-40B4-BE49-F238E27FC236}">
                <a16:creationId xmlns:a16="http://schemas.microsoft.com/office/drawing/2014/main" id="{D6CA53A8-9A93-6BB0-055F-DCA3BD11C277}"/>
              </a:ext>
            </a:extLst>
          </p:cNvPr>
          <p:cNvSpPr>
            <a:spLocks noGrp="1"/>
          </p:cNvSpPr>
          <p:nvPr>
            <p:ph idx="13"/>
          </p:nvPr>
        </p:nvSpPr>
        <p:spPr>
          <a:xfrm>
            <a:off x="620240" y="2034470"/>
            <a:ext cx="4063402" cy="3214863"/>
          </a:xfrm>
        </p:spPr>
        <p:txBody>
          <a:bodyPr/>
          <a:lstStyle/>
          <a:p>
            <a:pPr marL="285750" indent="-285750">
              <a:buFont typeface="Arial" panose="020B0604020202020204" pitchFamily="34" charset="0"/>
              <a:buChar char="•"/>
            </a:pPr>
            <a:r>
              <a:rPr lang="en-US" sz="2800" dirty="0"/>
              <a:t>New Commissioner: Erica “Go” Green</a:t>
            </a:r>
          </a:p>
          <a:p>
            <a:pPr marL="285750" indent="-285750">
              <a:buFont typeface="Arial" panose="020B0604020202020204" pitchFamily="34" charset="0"/>
              <a:buChar char="•"/>
            </a:pPr>
            <a:r>
              <a:rPr lang="en-US" sz="2800" dirty="0"/>
              <a:t>CCCR vacancy: Emergency Prep</a:t>
            </a:r>
          </a:p>
          <a:p>
            <a:pPr marL="285750" indent="-285750">
              <a:buFont typeface="Arial" panose="020B0604020202020204" pitchFamily="34" charset="0"/>
              <a:buChar char="•"/>
            </a:pPr>
            <a:r>
              <a:rPr lang="en-US" sz="2800" dirty="0"/>
              <a:t>New staff executive: Connor Rattey</a:t>
            </a:r>
          </a:p>
        </p:txBody>
      </p:sp>
      <p:sp>
        <p:nvSpPr>
          <p:cNvPr id="5" name="Content Placeholder 4">
            <a:extLst>
              <a:ext uri="{FF2B5EF4-FFF2-40B4-BE49-F238E27FC236}">
                <a16:creationId xmlns:a16="http://schemas.microsoft.com/office/drawing/2014/main" id="{187207FB-A3F4-FCC5-812D-C2ACFBF38221}"/>
              </a:ext>
            </a:extLst>
          </p:cNvPr>
          <p:cNvSpPr>
            <a:spLocks noGrp="1"/>
          </p:cNvSpPr>
          <p:nvPr>
            <p:ph idx="14"/>
          </p:nvPr>
        </p:nvSpPr>
        <p:spPr>
          <a:xfrm>
            <a:off x="4624851" y="1407936"/>
            <a:ext cx="5094112" cy="511175"/>
          </a:xfrm>
        </p:spPr>
        <p:txBody>
          <a:bodyPr>
            <a:noAutofit/>
          </a:bodyPr>
          <a:lstStyle/>
          <a:p>
            <a:r>
              <a:rPr lang="en-US" sz="3200" dirty="0"/>
              <a:t>DOEE &amp; Other Activities</a:t>
            </a:r>
          </a:p>
        </p:txBody>
      </p:sp>
      <p:sp>
        <p:nvSpPr>
          <p:cNvPr id="6" name="Content Placeholder 5">
            <a:extLst>
              <a:ext uri="{FF2B5EF4-FFF2-40B4-BE49-F238E27FC236}">
                <a16:creationId xmlns:a16="http://schemas.microsoft.com/office/drawing/2014/main" id="{A098B1B5-B538-FA4C-EAE3-23BBE5697CAA}"/>
              </a:ext>
            </a:extLst>
          </p:cNvPr>
          <p:cNvSpPr>
            <a:spLocks noGrp="1"/>
          </p:cNvSpPr>
          <p:nvPr>
            <p:ph idx="15"/>
          </p:nvPr>
        </p:nvSpPr>
        <p:spPr>
          <a:xfrm>
            <a:off x="4624851" y="2034470"/>
            <a:ext cx="5094112" cy="4505815"/>
          </a:xfrm>
        </p:spPr>
        <p:txBody>
          <a:bodyPr>
            <a:normAutofit/>
          </a:bodyPr>
          <a:lstStyle/>
          <a:p>
            <a:pPr marL="285750" indent="-285750">
              <a:buFont typeface="Arial" panose="020B0604020202020204" pitchFamily="34" charset="0"/>
              <a:buChar char="•"/>
            </a:pPr>
            <a:r>
              <a:rPr lang="en-US" sz="2800" dirty="0"/>
              <a:t>DOEE – </a:t>
            </a:r>
            <a:r>
              <a:rPr lang="en-US" sz="2800" dirty="0">
                <a:hlinkClick r:id="rId3"/>
              </a:rPr>
              <a:t>2023 District Sustainability Awards</a:t>
            </a:r>
            <a:endParaRPr lang="en-US" sz="2800" dirty="0"/>
          </a:p>
          <a:p>
            <a:pPr marL="285750" indent="-285750">
              <a:buFont typeface="Arial" panose="020B0604020202020204" pitchFamily="34" charset="0"/>
              <a:buChar char="•"/>
            </a:pPr>
            <a:r>
              <a:rPr lang="en-US" sz="2800" dirty="0"/>
              <a:t>Casey Trees – </a:t>
            </a:r>
            <a:r>
              <a:rPr lang="en-US" sz="2800" dirty="0">
                <a:hlinkClick r:id="rId4"/>
              </a:rPr>
              <a:t>2022 Tree Report Card</a:t>
            </a:r>
            <a:endParaRPr lang="en-US" sz="2800" dirty="0"/>
          </a:p>
        </p:txBody>
      </p:sp>
      <p:pic>
        <p:nvPicPr>
          <p:cNvPr id="14" name="Picture 13">
            <a:extLst>
              <a:ext uri="{FF2B5EF4-FFF2-40B4-BE49-F238E27FC236}">
                <a16:creationId xmlns:a16="http://schemas.microsoft.com/office/drawing/2014/main" id="{425B567C-0410-EE8C-CEDD-A13115C05F1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645393" y="2034470"/>
            <a:ext cx="1862579" cy="1765477"/>
          </a:xfrm>
          <a:prstGeom prst="rect">
            <a:avLst/>
          </a:prstGeom>
          <a:ln>
            <a:solidFill>
              <a:schemeClr val="tx1"/>
            </a:solidFill>
          </a:ln>
        </p:spPr>
      </p:pic>
    </p:spTree>
    <p:extLst>
      <p:ext uri="{BB962C8B-B14F-4D97-AF65-F5344CB8AC3E}">
        <p14:creationId xmlns:p14="http://schemas.microsoft.com/office/powerpoint/2010/main" val="90995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E6884-F37F-615B-B9C8-3BB1E286749D}"/>
              </a:ext>
            </a:extLst>
          </p:cNvPr>
          <p:cNvSpPr>
            <a:spLocks noGrp="1"/>
          </p:cNvSpPr>
          <p:nvPr>
            <p:ph type="title"/>
          </p:nvPr>
        </p:nvSpPr>
        <p:spPr/>
        <p:txBody>
          <a:bodyPr/>
          <a:lstStyle/>
          <a:p>
            <a:r>
              <a:rPr lang="en-US" dirty="0"/>
              <a:t>Council Updates</a:t>
            </a:r>
          </a:p>
        </p:txBody>
      </p:sp>
      <p:sp>
        <p:nvSpPr>
          <p:cNvPr id="3" name="Content Placeholder 2">
            <a:extLst>
              <a:ext uri="{FF2B5EF4-FFF2-40B4-BE49-F238E27FC236}">
                <a16:creationId xmlns:a16="http://schemas.microsoft.com/office/drawing/2014/main" id="{1A27A740-368E-55CB-7708-7B2D40191ACF}"/>
              </a:ext>
            </a:extLst>
          </p:cNvPr>
          <p:cNvSpPr>
            <a:spLocks noGrp="1"/>
          </p:cNvSpPr>
          <p:nvPr>
            <p:ph idx="1"/>
          </p:nvPr>
        </p:nvSpPr>
        <p:spPr/>
        <p:txBody>
          <a:bodyPr>
            <a:normAutofit fontScale="85000" lnSpcReduction="10000"/>
          </a:bodyPr>
          <a:lstStyle/>
          <a:p>
            <a:r>
              <a:rPr lang="en-US" dirty="0"/>
              <a:t>B25-0279 - Climatizing Our Overheated Living Spaces Regulation Amendment Act of 2023</a:t>
            </a:r>
          </a:p>
        </p:txBody>
      </p:sp>
      <p:sp>
        <p:nvSpPr>
          <p:cNvPr id="4" name="Content Placeholder 3">
            <a:extLst>
              <a:ext uri="{FF2B5EF4-FFF2-40B4-BE49-F238E27FC236}">
                <a16:creationId xmlns:a16="http://schemas.microsoft.com/office/drawing/2014/main" id="{87D742A1-051D-3686-49A5-524E8605971D}"/>
              </a:ext>
            </a:extLst>
          </p:cNvPr>
          <p:cNvSpPr>
            <a:spLocks noGrp="1"/>
          </p:cNvSpPr>
          <p:nvPr>
            <p:ph idx="13"/>
          </p:nvPr>
        </p:nvSpPr>
        <p:spPr>
          <a:xfrm>
            <a:off x="838200" y="2034470"/>
            <a:ext cx="5094112" cy="3097414"/>
          </a:xfrm>
        </p:spPr>
        <p:txBody>
          <a:bodyPr>
            <a:normAutofit/>
          </a:bodyPr>
          <a:lstStyle/>
          <a:p>
            <a:pPr marL="285750" indent="-285750">
              <a:buFont typeface="Arial" panose="020B0604020202020204" pitchFamily="34" charset="0"/>
              <a:buChar char="•"/>
            </a:pPr>
            <a:r>
              <a:rPr lang="en-US" sz="1800" b="0" i="0" dirty="0">
                <a:effectLst/>
                <a:latin typeface="g_d1_f1"/>
              </a:rPr>
              <a:t>Landlords who provide AC must have the systems operational between April 15 – October 31 (currently required between May 15 – Sept 15).</a:t>
            </a:r>
          </a:p>
          <a:p>
            <a:pPr marL="285750" indent="-285750">
              <a:buFont typeface="Arial" panose="020B0604020202020204" pitchFamily="34" charset="0"/>
              <a:buChar char="•"/>
            </a:pPr>
            <a:r>
              <a:rPr lang="en-US" sz="1800" dirty="0">
                <a:latin typeface="g_d1_f1"/>
              </a:rPr>
              <a:t>Inside temperatures must be 15° F less than outside temperatures.</a:t>
            </a:r>
            <a:endParaRPr lang="en-US" sz="1800" b="0" i="0" dirty="0">
              <a:effectLst/>
              <a:latin typeface="g_d1_f1"/>
            </a:endParaRPr>
          </a:p>
          <a:p>
            <a:pPr marL="285750" indent="-285750">
              <a:buFont typeface="Arial" panose="020B0604020202020204" pitchFamily="34" charset="0"/>
              <a:buChar char="•"/>
            </a:pPr>
            <a:r>
              <a:rPr lang="en-US" sz="1800" dirty="0">
                <a:latin typeface="g_d1_f1"/>
              </a:rPr>
              <a:t>DOEE, DCSEU, and DC Green Bank to establish a Cooling Energy Offset grant/financing program to assist building landlords with compliance.</a:t>
            </a:r>
          </a:p>
        </p:txBody>
      </p:sp>
      <p:sp>
        <p:nvSpPr>
          <p:cNvPr id="5" name="Content Placeholder 4">
            <a:extLst>
              <a:ext uri="{FF2B5EF4-FFF2-40B4-BE49-F238E27FC236}">
                <a16:creationId xmlns:a16="http://schemas.microsoft.com/office/drawing/2014/main" id="{557FEE0A-E18E-1DC6-4756-1C3D8A31FA80}"/>
              </a:ext>
            </a:extLst>
          </p:cNvPr>
          <p:cNvSpPr>
            <a:spLocks noGrp="1"/>
          </p:cNvSpPr>
          <p:nvPr>
            <p:ph idx="14"/>
          </p:nvPr>
        </p:nvSpPr>
        <p:spPr/>
        <p:txBody>
          <a:bodyPr/>
          <a:lstStyle/>
          <a:p>
            <a:endParaRPr lang="en-US"/>
          </a:p>
        </p:txBody>
      </p:sp>
      <p:sp>
        <p:nvSpPr>
          <p:cNvPr id="6" name="Content Placeholder 5">
            <a:extLst>
              <a:ext uri="{FF2B5EF4-FFF2-40B4-BE49-F238E27FC236}">
                <a16:creationId xmlns:a16="http://schemas.microsoft.com/office/drawing/2014/main" id="{89F66BF5-6CA2-1698-B93C-A965DD661BCD}"/>
              </a:ext>
            </a:extLst>
          </p:cNvPr>
          <p:cNvSpPr>
            <a:spLocks noGrp="1"/>
          </p:cNvSpPr>
          <p:nvPr>
            <p:ph idx="15"/>
          </p:nvPr>
        </p:nvSpPr>
        <p:spPr/>
        <p:txBody>
          <a:bodyPr/>
          <a:lstStyle/>
          <a:p>
            <a:endParaRPr lang="en-US"/>
          </a:p>
        </p:txBody>
      </p:sp>
      <p:pic>
        <p:nvPicPr>
          <p:cNvPr id="7" name="Picture 6">
            <a:extLst>
              <a:ext uri="{FF2B5EF4-FFF2-40B4-BE49-F238E27FC236}">
                <a16:creationId xmlns:a16="http://schemas.microsoft.com/office/drawing/2014/main" id="{AD413484-2708-F09C-DA4E-1810ECF59B57}"/>
              </a:ext>
            </a:extLst>
          </p:cNvPr>
          <p:cNvPicPr>
            <a:picLocks noChangeAspect="1"/>
          </p:cNvPicPr>
          <p:nvPr/>
        </p:nvPicPr>
        <p:blipFill>
          <a:blip r:embed="rId3"/>
          <a:stretch>
            <a:fillRect/>
          </a:stretch>
        </p:blipFill>
        <p:spPr>
          <a:xfrm>
            <a:off x="637523" y="4598472"/>
            <a:ext cx="10916954" cy="1333881"/>
          </a:xfrm>
          <a:prstGeom prst="rect">
            <a:avLst/>
          </a:prstGeom>
        </p:spPr>
      </p:pic>
      <p:pic>
        <p:nvPicPr>
          <p:cNvPr id="9" name="Picture 8">
            <a:extLst>
              <a:ext uri="{FF2B5EF4-FFF2-40B4-BE49-F238E27FC236}">
                <a16:creationId xmlns:a16="http://schemas.microsoft.com/office/drawing/2014/main" id="{482D6A8D-F6BA-EA91-EB19-E5B6EDDF08F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559855" y="1372181"/>
            <a:ext cx="2493777" cy="32262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27957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7C859-6927-B1EE-3CF5-4728B93D044C}"/>
              </a:ext>
            </a:extLst>
          </p:cNvPr>
          <p:cNvSpPr>
            <a:spLocks noGrp="1"/>
          </p:cNvSpPr>
          <p:nvPr>
            <p:ph type="ctrTitle"/>
          </p:nvPr>
        </p:nvSpPr>
        <p:spPr/>
        <p:txBody>
          <a:bodyPr/>
          <a:lstStyle/>
          <a:p>
            <a:r>
              <a:rPr lang="en-US" dirty="0"/>
              <a:t>Next Meeting</a:t>
            </a:r>
          </a:p>
        </p:txBody>
      </p:sp>
      <p:sp>
        <p:nvSpPr>
          <p:cNvPr id="3" name="Subtitle 2">
            <a:extLst>
              <a:ext uri="{FF2B5EF4-FFF2-40B4-BE49-F238E27FC236}">
                <a16:creationId xmlns:a16="http://schemas.microsoft.com/office/drawing/2014/main" id="{92114CC3-6124-10DA-A2C6-4FD8185248BE}"/>
              </a:ext>
            </a:extLst>
          </p:cNvPr>
          <p:cNvSpPr>
            <a:spLocks noGrp="1"/>
          </p:cNvSpPr>
          <p:nvPr>
            <p:ph type="subTitle" idx="1"/>
          </p:nvPr>
        </p:nvSpPr>
        <p:spPr/>
        <p:txBody>
          <a:bodyPr>
            <a:normAutofit/>
          </a:bodyPr>
          <a:lstStyle/>
          <a:p>
            <a:r>
              <a:rPr lang="en-US" sz="4400" dirty="0"/>
              <a:t>Thursday, Sept 14</a:t>
            </a:r>
            <a:r>
              <a:rPr lang="en-US" sz="4400" baseline="30000" dirty="0"/>
              <a:t>th</a:t>
            </a:r>
            <a:endParaRPr lang="en-US" sz="4400" dirty="0"/>
          </a:p>
        </p:txBody>
      </p:sp>
    </p:spTree>
    <p:extLst>
      <p:ext uri="{BB962C8B-B14F-4D97-AF65-F5344CB8AC3E}">
        <p14:creationId xmlns:p14="http://schemas.microsoft.com/office/powerpoint/2010/main" val="1371632649"/>
      </p:ext>
    </p:extLst>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363F45"/>
      </a:dk2>
      <a:lt2>
        <a:srgbClr val="E7E6E6"/>
      </a:lt2>
      <a:accent1>
        <a:srgbClr val="4472C4"/>
      </a:accent1>
      <a:accent2>
        <a:srgbClr val="F47723"/>
      </a:accent2>
      <a:accent3>
        <a:srgbClr val="A5A5A5"/>
      </a:accent3>
      <a:accent4>
        <a:srgbClr val="FDC60A"/>
      </a:accent4>
      <a:accent5>
        <a:srgbClr val="00A652"/>
      </a:accent5>
      <a:accent6>
        <a:srgbClr val="E81C24"/>
      </a:accent6>
      <a:hlink>
        <a:srgbClr val="0563C1"/>
      </a:hlink>
      <a:folHlink>
        <a:srgbClr val="954F72"/>
      </a:folHlink>
    </a:clrScheme>
    <a:fontScheme name="Custom 1">
      <a:majorFont>
        <a:latin typeface="Ubuntu"/>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5"/>
        </a:solidFill>
      </a:spPr>
      <a:bodyPr vert="horz" lIns="822960" tIns="45720" rIns="5486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14424</TotalTime>
  <Words>686</Words>
  <Application>Microsoft Office PowerPoint</Application>
  <PresentationFormat>Widescreen</PresentationFormat>
  <Paragraphs>63</Paragraphs>
  <Slides>5</Slides>
  <Notes>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vt:i4>
      </vt:variant>
    </vt:vector>
  </HeadingPairs>
  <TitlesOfParts>
    <vt:vector size="18" baseType="lpstr">
      <vt:lpstr>Arial</vt:lpstr>
      <vt:lpstr>Calibri</vt:lpstr>
      <vt:lpstr>g_d1_f1</vt:lpstr>
      <vt:lpstr>g_d8_f3</vt:lpstr>
      <vt:lpstr>g_d8_f4</vt:lpstr>
      <vt:lpstr>inherit</vt:lpstr>
      <vt:lpstr>lato</vt:lpstr>
      <vt:lpstr>Lora</vt:lpstr>
      <vt:lpstr>Montserrat</vt:lpstr>
      <vt:lpstr>Open Sans</vt:lpstr>
      <vt:lpstr>Roboto-Regular</vt:lpstr>
      <vt:lpstr>Ubuntu</vt:lpstr>
      <vt:lpstr>Office Theme</vt:lpstr>
      <vt:lpstr>District of Columbia Commission on Climate Change &amp; Resiliency Quarterly Meeting</vt:lpstr>
      <vt:lpstr>AGENDA</vt:lpstr>
      <vt:lpstr>Staff Updates </vt:lpstr>
      <vt:lpstr>Council Updates</vt:lpstr>
      <vt:lpstr>Next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Garnaas-Holmes, Erin (DOEE)</dc:creator>
  <cp:lastModifiedBy>Rattey, Connor (DOEE)</cp:lastModifiedBy>
  <cp:revision>17</cp:revision>
  <cp:lastPrinted>2023-03-09T19:06:22Z</cp:lastPrinted>
  <dcterms:created xsi:type="dcterms:W3CDTF">2022-08-25T20:20:51Z</dcterms:created>
  <dcterms:modified xsi:type="dcterms:W3CDTF">2023-06-02T20:43:01Z</dcterms:modified>
</cp:coreProperties>
</file>